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6"/>
  </p:notesMasterIdLst>
  <p:handoutMasterIdLst>
    <p:handoutMasterId r:id="rId27"/>
  </p:handoutMasterIdLst>
  <p:sldIdLst>
    <p:sldId id="335" r:id="rId2"/>
    <p:sldId id="336" r:id="rId3"/>
    <p:sldId id="260" r:id="rId4"/>
    <p:sldId id="305" r:id="rId5"/>
    <p:sldId id="257" r:id="rId6"/>
    <p:sldId id="276" r:id="rId7"/>
    <p:sldId id="281" r:id="rId8"/>
    <p:sldId id="270" r:id="rId9"/>
    <p:sldId id="293" r:id="rId10"/>
    <p:sldId id="306" r:id="rId11"/>
    <p:sldId id="307" r:id="rId12"/>
    <p:sldId id="308" r:id="rId13"/>
    <p:sldId id="310" r:id="rId14"/>
    <p:sldId id="312" r:id="rId15"/>
    <p:sldId id="337" r:id="rId16"/>
    <p:sldId id="338" r:id="rId17"/>
    <p:sldId id="339" r:id="rId18"/>
    <p:sldId id="341" r:id="rId19"/>
    <p:sldId id="340" r:id="rId20"/>
    <p:sldId id="342" r:id="rId21"/>
    <p:sldId id="343" r:id="rId22"/>
    <p:sldId id="333" r:id="rId23"/>
    <p:sldId id="344" r:id="rId24"/>
    <p:sldId id="304" r:id="rId25"/>
  </p:sldIdLst>
  <p:sldSz cx="9144000" cy="6858000" type="screen4x3"/>
  <p:notesSz cx="7010400" cy="9236075"/>
  <p:defaultTextStyle>
    <a:defPPr>
      <a:defRPr lang="en-US"/>
    </a:defPPr>
    <a:lvl1pPr algn="ctr" rtl="0" fontAlgn="base">
      <a:lnSpc>
        <a:spcPct val="90000"/>
      </a:lnSpc>
      <a:spcBef>
        <a:spcPct val="0"/>
      </a:spcBef>
      <a:spcAft>
        <a:spcPct val="0"/>
      </a:spcAft>
      <a:buClr>
        <a:schemeClr val="folHlink"/>
      </a:buClr>
      <a:buSzPct val="85000"/>
      <a:buFont typeface="Wingdings" pitchFamily="2" charset="2"/>
      <a:defRPr sz="2000" b="1" kern="1200">
        <a:solidFill>
          <a:srgbClr val="800000"/>
        </a:solidFill>
        <a:latin typeface="Tahoma" pitchFamily="34" charset="0"/>
        <a:ea typeface="+mn-ea"/>
        <a:cs typeface="+mn-cs"/>
      </a:defRPr>
    </a:lvl1pPr>
    <a:lvl2pPr marL="457200" algn="ctr" rtl="0" fontAlgn="base">
      <a:lnSpc>
        <a:spcPct val="90000"/>
      </a:lnSpc>
      <a:spcBef>
        <a:spcPct val="0"/>
      </a:spcBef>
      <a:spcAft>
        <a:spcPct val="0"/>
      </a:spcAft>
      <a:buClr>
        <a:schemeClr val="folHlink"/>
      </a:buClr>
      <a:buSzPct val="85000"/>
      <a:buFont typeface="Wingdings" pitchFamily="2" charset="2"/>
      <a:defRPr sz="2000" b="1" kern="1200">
        <a:solidFill>
          <a:srgbClr val="800000"/>
        </a:solidFill>
        <a:latin typeface="Tahoma" pitchFamily="34" charset="0"/>
        <a:ea typeface="+mn-ea"/>
        <a:cs typeface="+mn-cs"/>
      </a:defRPr>
    </a:lvl2pPr>
    <a:lvl3pPr marL="914400" algn="ctr" rtl="0" fontAlgn="base">
      <a:lnSpc>
        <a:spcPct val="90000"/>
      </a:lnSpc>
      <a:spcBef>
        <a:spcPct val="0"/>
      </a:spcBef>
      <a:spcAft>
        <a:spcPct val="0"/>
      </a:spcAft>
      <a:buClr>
        <a:schemeClr val="folHlink"/>
      </a:buClr>
      <a:buSzPct val="85000"/>
      <a:buFont typeface="Wingdings" pitchFamily="2" charset="2"/>
      <a:defRPr sz="2000" b="1" kern="1200">
        <a:solidFill>
          <a:srgbClr val="800000"/>
        </a:solidFill>
        <a:latin typeface="Tahoma" pitchFamily="34" charset="0"/>
        <a:ea typeface="+mn-ea"/>
        <a:cs typeface="+mn-cs"/>
      </a:defRPr>
    </a:lvl3pPr>
    <a:lvl4pPr marL="1371600" algn="ctr" rtl="0" fontAlgn="base">
      <a:lnSpc>
        <a:spcPct val="90000"/>
      </a:lnSpc>
      <a:spcBef>
        <a:spcPct val="0"/>
      </a:spcBef>
      <a:spcAft>
        <a:spcPct val="0"/>
      </a:spcAft>
      <a:buClr>
        <a:schemeClr val="folHlink"/>
      </a:buClr>
      <a:buSzPct val="85000"/>
      <a:buFont typeface="Wingdings" pitchFamily="2" charset="2"/>
      <a:defRPr sz="2000" b="1" kern="1200">
        <a:solidFill>
          <a:srgbClr val="800000"/>
        </a:solidFill>
        <a:latin typeface="Tahoma" pitchFamily="34" charset="0"/>
        <a:ea typeface="+mn-ea"/>
        <a:cs typeface="+mn-cs"/>
      </a:defRPr>
    </a:lvl4pPr>
    <a:lvl5pPr marL="1828800" algn="ctr" rtl="0" fontAlgn="base">
      <a:lnSpc>
        <a:spcPct val="90000"/>
      </a:lnSpc>
      <a:spcBef>
        <a:spcPct val="0"/>
      </a:spcBef>
      <a:spcAft>
        <a:spcPct val="0"/>
      </a:spcAft>
      <a:buClr>
        <a:schemeClr val="folHlink"/>
      </a:buClr>
      <a:buSzPct val="85000"/>
      <a:buFont typeface="Wingdings" pitchFamily="2" charset="2"/>
      <a:defRPr sz="2000" b="1" kern="1200">
        <a:solidFill>
          <a:srgbClr val="800000"/>
        </a:solidFill>
        <a:latin typeface="Tahoma" pitchFamily="34" charset="0"/>
        <a:ea typeface="+mn-ea"/>
        <a:cs typeface="+mn-cs"/>
      </a:defRPr>
    </a:lvl5pPr>
    <a:lvl6pPr marL="2286000" algn="l" defTabSz="914400" rtl="0" eaLnBrk="1" latinLnBrk="0" hangingPunct="1">
      <a:defRPr sz="2000" b="1" kern="1200">
        <a:solidFill>
          <a:srgbClr val="800000"/>
        </a:solidFill>
        <a:latin typeface="Tahoma" pitchFamily="34" charset="0"/>
        <a:ea typeface="+mn-ea"/>
        <a:cs typeface="+mn-cs"/>
      </a:defRPr>
    </a:lvl6pPr>
    <a:lvl7pPr marL="2743200" algn="l" defTabSz="914400" rtl="0" eaLnBrk="1" latinLnBrk="0" hangingPunct="1">
      <a:defRPr sz="2000" b="1" kern="1200">
        <a:solidFill>
          <a:srgbClr val="800000"/>
        </a:solidFill>
        <a:latin typeface="Tahoma" pitchFamily="34" charset="0"/>
        <a:ea typeface="+mn-ea"/>
        <a:cs typeface="+mn-cs"/>
      </a:defRPr>
    </a:lvl7pPr>
    <a:lvl8pPr marL="3200400" algn="l" defTabSz="914400" rtl="0" eaLnBrk="1" latinLnBrk="0" hangingPunct="1">
      <a:defRPr sz="2000" b="1" kern="1200">
        <a:solidFill>
          <a:srgbClr val="800000"/>
        </a:solidFill>
        <a:latin typeface="Tahoma" pitchFamily="34" charset="0"/>
        <a:ea typeface="+mn-ea"/>
        <a:cs typeface="+mn-cs"/>
      </a:defRPr>
    </a:lvl8pPr>
    <a:lvl9pPr marL="3657600" algn="l" defTabSz="914400" rtl="0" eaLnBrk="1" latinLnBrk="0" hangingPunct="1">
      <a:defRPr sz="2000" b="1" kern="1200">
        <a:solidFill>
          <a:srgbClr val="800000"/>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Rg st="1" end="22"/>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0066"/>
    <a:srgbClr val="008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77" autoAdjust="0"/>
    <p:restoredTop sz="94505" autoAdjust="0"/>
  </p:normalViewPr>
  <p:slideViewPr>
    <p:cSldViewPr>
      <p:cViewPr varScale="1">
        <p:scale>
          <a:sx n="90" d="100"/>
          <a:sy n="90" d="100"/>
        </p:scale>
        <p:origin x="123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7" d="100"/>
        <a:sy n="77" d="100"/>
      </p:scale>
      <p:origin x="0" y="0"/>
    </p:cViewPr>
  </p:sorterViewPr>
  <p:notesViewPr>
    <p:cSldViewPr>
      <p:cViewPr varScale="1">
        <p:scale>
          <a:sx n="77" d="100"/>
          <a:sy n="77" d="100"/>
        </p:scale>
        <p:origin x="-2622" y="-84"/>
      </p:cViewPr>
      <p:guideLst>
        <p:guide orient="horz" pos="290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1563"/>
          </a:xfrm>
          <a:prstGeom prst="rect">
            <a:avLst/>
          </a:prstGeom>
          <a:noFill/>
          <a:ln w="9525">
            <a:noFill/>
            <a:miter lim="800000"/>
            <a:headEnd/>
            <a:tailEnd/>
          </a:ln>
          <a:effectLst/>
        </p:spPr>
        <p:txBody>
          <a:bodyPr vert="horz" wrap="square" lIns="92065" tIns="46033" rIns="92065" bIns="46033" numCol="1" anchor="t" anchorCtr="0" compatLnSpc="1">
            <a:prstTxWarp prst="textNoShape">
              <a:avLst/>
            </a:prstTxWarp>
          </a:bodyPr>
          <a:lstStyle>
            <a:lvl1pPr algn="l">
              <a:lnSpc>
                <a:spcPct val="100000"/>
              </a:lnSpc>
              <a:buClrTx/>
              <a:buSzTx/>
              <a:buFontTx/>
              <a:buNone/>
              <a:defRPr sz="1200" b="0">
                <a:solidFill>
                  <a:schemeClr val="tx1"/>
                </a:solidFill>
                <a:latin typeface="Times New Roman" pitchFamily="18" charset="0"/>
              </a:defRPr>
            </a:lvl1pPr>
          </a:lstStyle>
          <a:p>
            <a:endParaRPr lang="en-US" dirty="0"/>
          </a:p>
        </p:txBody>
      </p:sp>
      <p:sp>
        <p:nvSpPr>
          <p:cNvPr id="4099" name="Rectangle 3"/>
          <p:cNvSpPr>
            <a:spLocks noGrp="1" noChangeArrowheads="1"/>
          </p:cNvSpPr>
          <p:nvPr>
            <p:ph type="dt" sz="quarter" idx="1"/>
          </p:nvPr>
        </p:nvSpPr>
        <p:spPr bwMode="auto">
          <a:xfrm>
            <a:off x="3972560" y="0"/>
            <a:ext cx="3037840" cy="461563"/>
          </a:xfrm>
          <a:prstGeom prst="rect">
            <a:avLst/>
          </a:prstGeom>
          <a:noFill/>
          <a:ln w="9525">
            <a:noFill/>
            <a:miter lim="800000"/>
            <a:headEnd/>
            <a:tailEnd/>
          </a:ln>
          <a:effectLst/>
        </p:spPr>
        <p:txBody>
          <a:bodyPr vert="horz" wrap="square" lIns="92065" tIns="46033" rIns="92065" bIns="46033" numCol="1" anchor="t" anchorCtr="0" compatLnSpc="1">
            <a:prstTxWarp prst="textNoShape">
              <a:avLst/>
            </a:prstTxWarp>
          </a:bodyPr>
          <a:lstStyle>
            <a:lvl1pPr algn="r">
              <a:lnSpc>
                <a:spcPct val="100000"/>
              </a:lnSpc>
              <a:buClrTx/>
              <a:buSzTx/>
              <a:buFontTx/>
              <a:buNone/>
              <a:defRPr sz="1200" b="0">
                <a:solidFill>
                  <a:schemeClr val="tx1"/>
                </a:solidFill>
                <a:latin typeface="Times New Roman" pitchFamily="18" charset="0"/>
              </a:defRPr>
            </a:lvl1pPr>
          </a:lstStyle>
          <a:p>
            <a:endParaRPr lang="en-US" dirty="0"/>
          </a:p>
        </p:txBody>
      </p:sp>
      <p:sp>
        <p:nvSpPr>
          <p:cNvPr id="4100" name="Rectangle 4"/>
          <p:cNvSpPr>
            <a:spLocks noGrp="1" noChangeArrowheads="1"/>
          </p:cNvSpPr>
          <p:nvPr>
            <p:ph type="ftr" sz="quarter" idx="2"/>
          </p:nvPr>
        </p:nvSpPr>
        <p:spPr bwMode="auto">
          <a:xfrm>
            <a:off x="0" y="8774513"/>
            <a:ext cx="3037840" cy="461563"/>
          </a:xfrm>
          <a:prstGeom prst="rect">
            <a:avLst/>
          </a:prstGeom>
          <a:noFill/>
          <a:ln w="9525">
            <a:noFill/>
            <a:miter lim="800000"/>
            <a:headEnd/>
            <a:tailEnd/>
          </a:ln>
          <a:effectLst/>
        </p:spPr>
        <p:txBody>
          <a:bodyPr vert="horz" wrap="square" lIns="92065" tIns="46033" rIns="92065" bIns="46033" numCol="1" anchor="b" anchorCtr="0" compatLnSpc="1">
            <a:prstTxWarp prst="textNoShape">
              <a:avLst/>
            </a:prstTxWarp>
          </a:bodyPr>
          <a:lstStyle>
            <a:lvl1pPr algn="l">
              <a:lnSpc>
                <a:spcPct val="100000"/>
              </a:lnSpc>
              <a:buClrTx/>
              <a:buSzTx/>
              <a:buFontTx/>
              <a:buNone/>
              <a:defRPr sz="1200" b="0">
                <a:solidFill>
                  <a:schemeClr val="tx1"/>
                </a:solidFill>
                <a:latin typeface="Times New Roman" pitchFamily="18" charset="0"/>
              </a:defRPr>
            </a:lvl1pPr>
          </a:lstStyle>
          <a:p>
            <a:endParaRPr lang="en-US" dirty="0"/>
          </a:p>
        </p:txBody>
      </p:sp>
      <p:sp>
        <p:nvSpPr>
          <p:cNvPr id="4101" name="Rectangle 5"/>
          <p:cNvSpPr>
            <a:spLocks noGrp="1" noChangeArrowheads="1"/>
          </p:cNvSpPr>
          <p:nvPr>
            <p:ph type="sldNum" sz="quarter" idx="3"/>
          </p:nvPr>
        </p:nvSpPr>
        <p:spPr bwMode="auto">
          <a:xfrm>
            <a:off x="3972560" y="8774513"/>
            <a:ext cx="3037840" cy="461563"/>
          </a:xfrm>
          <a:prstGeom prst="rect">
            <a:avLst/>
          </a:prstGeom>
          <a:noFill/>
          <a:ln w="9525">
            <a:noFill/>
            <a:miter lim="800000"/>
            <a:headEnd/>
            <a:tailEnd/>
          </a:ln>
          <a:effectLst/>
        </p:spPr>
        <p:txBody>
          <a:bodyPr vert="horz" wrap="square" lIns="92065" tIns="46033" rIns="92065" bIns="46033" numCol="1" anchor="b" anchorCtr="0" compatLnSpc="1">
            <a:prstTxWarp prst="textNoShape">
              <a:avLst/>
            </a:prstTxWarp>
          </a:bodyPr>
          <a:lstStyle>
            <a:lvl1pPr algn="r">
              <a:lnSpc>
                <a:spcPct val="100000"/>
              </a:lnSpc>
              <a:buClrTx/>
              <a:buSzTx/>
              <a:buFontTx/>
              <a:buNone/>
              <a:defRPr sz="1200" b="0">
                <a:solidFill>
                  <a:schemeClr val="tx1"/>
                </a:solidFill>
                <a:latin typeface="Times New Roman" pitchFamily="18" charset="0"/>
              </a:defRPr>
            </a:lvl1pPr>
          </a:lstStyle>
          <a:p>
            <a:fld id="{131BB4F1-F272-40D5-A70F-79A1A06CD7A4}" type="slidenum">
              <a:rPr lang="en-US"/>
              <a:pPr/>
              <a:t>‹#›</a:t>
            </a:fld>
            <a:endParaRPr lang="en-US" dirty="0"/>
          </a:p>
        </p:txBody>
      </p:sp>
    </p:spTree>
    <p:extLst>
      <p:ext uri="{BB962C8B-B14F-4D97-AF65-F5344CB8AC3E}">
        <p14:creationId xmlns:p14="http://schemas.microsoft.com/office/powerpoint/2010/main" val="3247830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1563"/>
          </a:xfrm>
          <a:prstGeom prst="rect">
            <a:avLst/>
          </a:prstGeom>
          <a:noFill/>
          <a:ln w="9525">
            <a:noFill/>
            <a:miter lim="800000"/>
            <a:headEnd/>
            <a:tailEnd/>
          </a:ln>
          <a:effectLst/>
        </p:spPr>
        <p:txBody>
          <a:bodyPr vert="horz" wrap="square" lIns="92065" tIns="46033" rIns="92065" bIns="46033" numCol="1" anchor="t" anchorCtr="0" compatLnSpc="1">
            <a:prstTxWarp prst="textNoShape">
              <a:avLst/>
            </a:prstTxWarp>
          </a:bodyPr>
          <a:lstStyle>
            <a:lvl1pPr algn="l">
              <a:lnSpc>
                <a:spcPct val="100000"/>
              </a:lnSpc>
              <a:buClrTx/>
              <a:buSzTx/>
              <a:buFontTx/>
              <a:buNone/>
              <a:defRPr sz="1200" b="0">
                <a:solidFill>
                  <a:schemeClr val="tx1"/>
                </a:solidFill>
                <a:latin typeface="Times New Roman" pitchFamily="18" charset="0"/>
              </a:defRPr>
            </a:lvl1pPr>
          </a:lstStyle>
          <a:p>
            <a:endParaRPr lang="en-US" dirty="0"/>
          </a:p>
        </p:txBody>
      </p:sp>
      <p:sp>
        <p:nvSpPr>
          <p:cNvPr id="3075" name="Rectangle 3"/>
          <p:cNvSpPr>
            <a:spLocks noGrp="1" noChangeArrowheads="1"/>
          </p:cNvSpPr>
          <p:nvPr>
            <p:ph type="dt" idx="1"/>
          </p:nvPr>
        </p:nvSpPr>
        <p:spPr bwMode="auto">
          <a:xfrm>
            <a:off x="3970938" y="0"/>
            <a:ext cx="3037840" cy="461563"/>
          </a:xfrm>
          <a:prstGeom prst="rect">
            <a:avLst/>
          </a:prstGeom>
          <a:noFill/>
          <a:ln w="9525">
            <a:noFill/>
            <a:miter lim="800000"/>
            <a:headEnd/>
            <a:tailEnd/>
          </a:ln>
          <a:effectLst/>
        </p:spPr>
        <p:txBody>
          <a:bodyPr vert="horz" wrap="square" lIns="92065" tIns="46033" rIns="92065" bIns="46033" numCol="1" anchor="t" anchorCtr="0" compatLnSpc="1">
            <a:prstTxWarp prst="textNoShape">
              <a:avLst/>
            </a:prstTxWarp>
          </a:bodyPr>
          <a:lstStyle>
            <a:lvl1pPr algn="r">
              <a:lnSpc>
                <a:spcPct val="100000"/>
              </a:lnSpc>
              <a:buClrTx/>
              <a:buSzTx/>
              <a:buFontTx/>
              <a:buNone/>
              <a:defRPr sz="1200" b="0">
                <a:solidFill>
                  <a:schemeClr val="tx1"/>
                </a:solidFill>
                <a:latin typeface="Times New Roman" pitchFamily="18" charset="0"/>
              </a:defRPr>
            </a:lvl1pPr>
          </a:lstStyle>
          <a:p>
            <a:endParaRPr lang="en-US" dirty="0"/>
          </a:p>
        </p:txBody>
      </p:sp>
      <p:sp>
        <p:nvSpPr>
          <p:cNvPr id="3076" name="Rectangle 4"/>
          <p:cNvSpPr>
            <a:spLocks noGrp="1" noRot="1" noChangeAspect="1" noChangeArrowheads="1" noTextEdit="1"/>
          </p:cNvSpPr>
          <p:nvPr>
            <p:ph type="sldImg" idx="2"/>
          </p:nvPr>
        </p:nvSpPr>
        <p:spPr bwMode="auto">
          <a:xfrm>
            <a:off x="1201738" y="695325"/>
            <a:ext cx="4611687" cy="3459163"/>
          </a:xfrm>
          <a:prstGeom prst="rect">
            <a:avLst/>
          </a:prstGeom>
          <a:noFill/>
          <a:ln w="12700">
            <a:solidFill>
              <a:srgbClr val="000000"/>
            </a:solidFill>
            <a:miter lim="800000"/>
            <a:headEnd/>
            <a:tailEnd/>
          </a:ln>
          <a:effectLst/>
        </p:spPr>
      </p:sp>
      <p:sp>
        <p:nvSpPr>
          <p:cNvPr id="3077" name="Rectangle 5"/>
          <p:cNvSpPr>
            <a:spLocks noGrp="1" noChangeArrowheads="1"/>
          </p:cNvSpPr>
          <p:nvPr>
            <p:ph type="body" sz="quarter" idx="3"/>
          </p:nvPr>
        </p:nvSpPr>
        <p:spPr bwMode="auto">
          <a:xfrm>
            <a:off x="701040" y="4387257"/>
            <a:ext cx="5608320" cy="4155670"/>
          </a:xfrm>
          <a:prstGeom prst="rect">
            <a:avLst/>
          </a:prstGeom>
          <a:noFill/>
          <a:ln w="9525">
            <a:noFill/>
            <a:miter lim="800000"/>
            <a:headEnd/>
            <a:tailEnd/>
          </a:ln>
          <a:effectLst/>
        </p:spPr>
        <p:txBody>
          <a:bodyPr vert="horz" wrap="square" lIns="92065" tIns="46033" rIns="92065" bIns="4603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2905"/>
            <a:ext cx="3037840" cy="461562"/>
          </a:xfrm>
          <a:prstGeom prst="rect">
            <a:avLst/>
          </a:prstGeom>
          <a:noFill/>
          <a:ln w="9525">
            <a:noFill/>
            <a:miter lim="800000"/>
            <a:headEnd/>
            <a:tailEnd/>
          </a:ln>
          <a:effectLst/>
        </p:spPr>
        <p:txBody>
          <a:bodyPr vert="horz" wrap="square" lIns="92065" tIns="46033" rIns="92065" bIns="46033" numCol="1" anchor="b" anchorCtr="0" compatLnSpc="1">
            <a:prstTxWarp prst="textNoShape">
              <a:avLst/>
            </a:prstTxWarp>
          </a:bodyPr>
          <a:lstStyle>
            <a:lvl1pPr algn="l">
              <a:lnSpc>
                <a:spcPct val="100000"/>
              </a:lnSpc>
              <a:buClrTx/>
              <a:buSzTx/>
              <a:buFontTx/>
              <a:buNone/>
              <a:defRPr sz="1200" b="0">
                <a:solidFill>
                  <a:schemeClr val="tx1"/>
                </a:solidFill>
                <a:latin typeface="Times New Roman" pitchFamily="18" charset="0"/>
              </a:defRPr>
            </a:lvl1pPr>
          </a:lstStyle>
          <a:p>
            <a:endParaRPr lang="en-US" dirty="0"/>
          </a:p>
        </p:txBody>
      </p:sp>
      <p:sp>
        <p:nvSpPr>
          <p:cNvPr id="3079" name="Rectangle 7"/>
          <p:cNvSpPr>
            <a:spLocks noGrp="1" noChangeArrowheads="1"/>
          </p:cNvSpPr>
          <p:nvPr>
            <p:ph type="sldNum" sz="quarter" idx="5"/>
          </p:nvPr>
        </p:nvSpPr>
        <p:spPr bwMode="auto">
          <a:xfrm>
            <a:off x="3970938" y="8772905"/>
            <a:ext cx="3037840" cy="461562"/>
          </a:xfrm>
          <a:prstGeom prst="rect">
            <a:avLst/>
          </a:prstGeom>
          <a:noFill/>
          <a:ln w="9525">
            <a:noFill/>
            <a:miter lim="800000"/>
            <a:headEnd/>
            <a:tailEnd/>
          </a:ln>
          <a:effectLst/>
        </p:spPr>
        <p:txBody>
          <a:bodyPr vert="horz" wrap="square" lIns="92065" tIns="46033" rIns="92065" bIns="46033" numCol="1" anchor="b" anchorCtr="0" compatLnSpc="1">
            <a:prstTxWarp prst="textNoShape">
              <a:avLst/>
            </a:prstTxWarp>
          </a:bodyPr>
          <a:lstStyle>
            <a:lvl1pPr algn="r">
              <a:lnSpc>
                <a:spcPct val="100000"/>
              </a:lnSpc>
              <a:buClrTx/>
              <a:buSzTx/>
              <a:buFontTx/>
              <a:buNone/>
              <a:defRPr sz="1200" b="0">
                <a:solidFill>
                  <a:schemeClr val="tx1"/>
                </a:solidFill>
                <a:latin typeface="Times New Roman" pitchFamily="18" charset="0"/>
              </a:defRPr>
            </a:lvl1pPr>
          </a:lstStyle>
          <a:p>
            <a:fld id="{E49A0251-6F61-4BD4-B3DB-960EF89B8FFD}" type="slidenum">
              <a:rPr lang="en-US"/>
              <a:pPr/>
              <a:t>‹#›</a:t>
            </a:fld>
            <a:endParaRPr lang="en-US" dirty="0"/>
          </a:p>
        </p:txBody>
      </p:sp>
    </p:spTree>
    <p:extLst>
      <p:ext uri="{BB962C8B-B14F-4D97-AF65-F5344CB8AC3E}">
        <p14:creationId xmlns:p14="http://schemas.microsoft.com/office/powerpoint/2010/main" val="32313670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AACECF-07A2-4056-9128-D56667B14660}" type="slidenum">
              <a:rPr lang="en-US"/>
              <a:pPr/>
              <a:t>3</a:t>
            </a:fld>
            <a:endParaRPr lang="en-US" dirty="0"/>
          </a:p>
        </p:txBody>
      </p:sp>
      <p:sp>
        <p:nvSpPr>
          <p:cNvPr id="8194" name="Rectangle 2"/>
          <p:cNvSpPr>
            <a:spLocks noGrp="1" noRot="1" noChangeAspect="1" noChangeArrowheads="1" noTextEdit="1"/>
          </p:cNvSpPr>
          <p:nvPr>
            <p:ph type="sldImg"/>
          </p:nvPr>
        </p:nvSpPr>
        <p:spPr>
          <a:ln cap="flat"/>
        </p:spPr>
      </p:sp>
      <p:sp>
        <p:nvSpPr>
          <p:cNvPr id="819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688880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DEE24-27A4-47D7-AB3F-BD149C10382B}" type="slidenum">
              <a:rPr lang="en-US"/>
              <a:pPr/>
              <a:t>5</a:t>
            </a:fld>
            <a:endParaRPr lang="en-US" dirty="0"/>
          </a:p>
        </p:txBody>
      </p:sp>
      <p:sp>
        <p:nvSpPr>
          <p:cNvPr id="14338" name="Rectangle 2"/>
          <p:cNvSpPr>
            <a:spLocks noGrp="1" noRot="1" noChangeAspect="1" noChangeArrowheads="1" noTextEdit="1"/>
          </p:cNvSpPr>
          <p:nvPr>
            <p:ph type="sldImg"/>
          </p:nvPr>
        </p:nvSpPr>
        <p:spPr>
          <a:ln cap="flat"/>
        </p:spPr>
      </p:sp>
      <p:sp>
        <p:nvSpPr>
          <p:cNvPr id="1433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151695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10E2A-9AFC-4069-8D3C-B58695D783FE}" type="slidenum">
              <a:rPr lang="en-US"/>
              <a:pPr/>
              <a:t>6</a:t>
            </a:fld>
            <a:endParaRPr lang="en-US" dirty="0"/>
          </a:p>
        </p:txBody>
      </p:sp>
      <p:sp>
        <p:nvSpPr>
          <p:cNvPr id="16386" name="Rectangle 2"/>
          <p:cNvSpPr>
            <a:spLocks noGrp="1" noRot="1" noChangeAspect="1" noChangeArrowheads="1" noTextEdit="1"/>
          </p:cNvSpPr>
          <p:nvPr>
            <p:ph type="sldImg"/>
          </p:nvPr>
        </p:nvSpPr>
        <p:spPr>
          <a:ln cap="flat"/>
        </p:spPr>
      </p:sp>
      <p:sp>
        <p:nvSpPr>
          <p:cNvPr id="16387"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970938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82E1E4-3664-4EC0-9C51-4BDA61EB065C}" type="slidenum">
              <a:rPr lang="en-US"/>
              <a:pPr/>
              <a:t>7</a:t>
            </a:fld>
            <a:endParaRPr lang="en-US" dirty="0"/>
          </a:p>
        </p:txBody>
      </p:sp>
      <p:sp>
        <p:nvSpPr>
          <p:cNvPr id="18434" name="Rectangle 2"/>
          <p:cNvSpPr>
            <a:spLocks noGrp="1" noRot="1" noChangeAspect="1" noChangeArrowheads="1" noTextEdit="1"/>
          </p:cNvSpPr>
          <p:nvPr>
            <p:ph type="sldImg"/>
          </p:nvPr>
        </p:nvSpPr>
        <p:spPr>
          <a:ln cap="flat"/>
        </p:spPr>
      </p:sp>
      <p:sp>
        <p:nvSpPr>
          <p:cNvPr id="1843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3147227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CCC6105-A7EF-4141-9407-1A35CE7F0DD6}" type="slidenum">
              <a:rPr lang="en-US"/>
              <a:pPr/>
              <a:t>8</a:t>
            </a:fld>
            <a:endParaRPr lang="en-US" dirty="0"/>
          </a:p>
        </p:txBody>
      </p:sp>
    </p:spTree>
    <p:extLst>
      <p:ext uri="{BB962C8B-B14F-4D97-AF65-F5344CB8AC3E}">
        <p14:creationId xmlns:p14="http://schemas.microsoft.com/office/powerpoint/2010/main" val="319992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15287E-017C-4520-8AD5-137D7B9087F5}" type="slidenum">
              <a:rPr lang="en-US"/>
              <a:pPr/>
              <a:t>9</a:t>
            </a:fld>
            <a:endParaRPr lang="en-US" dirty="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85734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256B12-D52F-4A55-AF29-07A0C0DA22D5}" type="slidenum">
              <a:rPr lang="en-US"/>
              <a:pPr/>
              <a:t>24</a:t>
            </a:fld>
            <a:endParaRPr lang="en-US" dirty="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11674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2402" name="Group 2"/>
          <p:cNvGrpSpPr>
            <a:grpSpLocks/>
          </p:cNvGrpSpPr>
          <p:nvPr/>
        </p:nvGrpSpPr>
        <p:grpSpPr bwMode="auto">
          <a:xfrm>
            <a:off x="0" y="2438400"/>
            <a:ext cx="9009063" cy="1052513"/>
            <a:chOff x="0" y="1536"/>
            <a:chExt cx="5675" cy="663"/>
          </a:xfrm>
        </p:grpSpPr>
        <p:grpSp>
          <p:nvGrpSpPr>
            <p:cNvPr id="102403" name="Group 3"/>
            <p:cNvGrpSpPr>
              <a:grpSpLocks/>
            </p:cNvGrpSpPr>
            <p:nvPr/>
          </p:nvGrpSpPr>
          <p:grpSpPr bwMode="auto">
            <a:xfrm>
              <a:off x="183" y="1604"/>
              <a:ext cx="448" cy="299"/>
              <a:chOff x="720" y="336"/>
              <a:chExt cx="624" cy="432"/>
            </a:xfrm>
          </p:grpSpPr>
          <p:sp>
            <p:nvSpPr>
              <p:cNvPr id="10240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dirty="0"/>
              </a:p>
            </p:txBody>
          </p:sp>
          <p:sp>
            <p:nvSpPr>
              <p:cNvPr id="10240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dirty="0"/>
              </a:p>
            </p:txBody>
          </p:sp>
        </p:grpSp>
        <p:grpSp>
          <p:nvGrpSpPr>
            <p:cNvPr id="102406" name="Group 6"/>
            <p:cNvGrpSpPr>
              <a:grpSpLocks/>
            </p:cNvGrpSpPr>
            <p:nvPr/>
          </p:nvGrpSpPr>
          <p:grpSpPr bwMode="auto">
            <a:xfrm>
              <a:off x="261" y="1870"/>
              <a:ext cx="465" cy="299"/>
              <a:chOff x="912" y="2640"/>
              <a:chExt cx="672" cy="432"/>
            </a:xfrm>
          </p:grpSpPr>
          <p:sp>
            <p:nvSpPr>
              <p:cNvPr id="10240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dirty="0"/>
              </a:p>
            </p:txBody>
          </p:sp>
          <p:sp>
            <p:nvSpPr>
              <p:cNvPr id="10240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dirty="0"/>
              </a:p>
            </p:txBody>
          </p:sp>
        </p:grpSp>
        <p:sp>
          <p:nvSpPr>
            <p:cNvPr id="10240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dirty="0"/>
            </a:p>
          </p:txBody>
        </p:sp>
        <p:sp>
          <p:nvSpPr>
            <p:cNvPr id="10241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dirty="0"/>
            </a:p>
          </p:txBody>
        </p:sp>
        <p:sp>
          <p:nvSpPr>
            <p:cNvPr id="10241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grpSp>
      <p:sp>
        <p:nvSpPr>
          <p:cNvPr id="102412"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10241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0241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dirty="0"/>
          </a:p>
        </p:txBody>
      </p:sp>
      <p:sp>
        <p:nvSpPr>
          <p:cNvPr id="10241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dirty="0"/>
          </a:p>
        </p:txBody>
      </p:sp>
      <p:sp>
        <p:nvSpPr>
          <p:cNvPr id="10241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61DB3435-B182-4A68-AB05-D898C2409F63}"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7FED61F-370E-412D-BC4F-D44A11DE8D07}"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99FAB05-1FB3-4CD5-AD3C-A7B530E6D772}"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14400" y="6324600"/>
            <a:ext cx="1905000" cy="457200"/>
          </a:xfrm>
        </p:spPr>
        <p:txBody>
          <a:bodyPr/>
          <a:lstStyle>
            <a:lvl1pPr>
              <a:defRPr/>
            </a:lvl1pPr>
          </a:lstStyle>
          <a:p>
            <a:endParaRPr lang="en-US" dirty="0"/>
          </a:p>
        </p:txBody>
      </p:sp>
      <p:sp>
        <p:nvSpPr>
          <p:cNvPr id="6" name="Footer Placeholder 5"/>
          <p:cNvSpPr>
            <a:spLocks noGrp="1"/>
          </p:cNvSpPr>
          <p:nvPr>
            <p:ph type="ftr" sz="quarter" idx="11"/>
          </p:nvPr>
        </p:nvSpPr>
        <p:spPr>
          <a:xfrm>
            <a:off x="3352800" y="63246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781800" y="6324600"/>
            <a:ext cx="1905000" cy="457200"/>
          </a:xfrm>
        </p:spPr>
        <p:txBody>
          <a:bodyPr/>
          <a:lstStyle>
            <a:lvl1pPr>
              <a:defRPr/>
            </a:lvl1pPr>
          </a:lstStyle>
          <a:p>
            <a:fld id="{A6E2850B-92AD-4C95-BD82-470ACFBE40EF}"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3230C6B-427B-4416-AB4D-124A8260164F}"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69D022A-D074-4A95-A08D-5C9CA723A739}"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9353080-9C8B-494E-A932-76AFE50F3A66}"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87DE81DE-A65C-4905-A218-B456980493A6}"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C52E9AED-507C-4CC5-8544-44BE011DCA2E}"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99859FD3-11C2-4506-9CC8-CC206167EE9C}"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2A88AAA-259D-4D4E-B00E-6C02A93C6C38}"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72ABFA6-7C9E-4FC5-9B50-BE1AF0565121}" type="slidenum">
              <a:rPr lang="en-US"/>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7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nSpc>
                <a:spcPct val="100000"/>
              </a:lnSpc>
              <a:buClrTx/>
              <a:buSzTx/>
              <a:buFontTx/>
              <a:buNone/>
            </a:pPr>
            <a:endParaRPr kumimoji="1" lang="en-US" sz="2400" b="0" dirty="0">
              <a:solidFill>
                <a:schemeClr val="tx1"/>
              </a:solidFill>
            </a:endParaRPr>
          </a:p>
        </p:txBody>
      </p:sp>
      <p:sp>
        <p:nvSpPr>
          <p:cNvPr id="101385"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138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1387"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buClrTx/>
              <a:buSzTx/>
              <a:buFontTx/>
              <a:buNone/>
              <a:defRPr sz="1400" b="0">
                <a:solidFill>
                  <a:schemeClr val="tx1"/>
                </a:solidFill>
              </a:defRPr>
            </a:lvl1pPr>
          </a:lstStyle>
          <a:p>
            <a:endParaRPr lang="en-US" dirty="0"/>
          </a:p>
        </p:txBody>
      </p:sp>
      <p:sp>
        <p:nvSpPr>
          <p:cNvPr id="101388"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ClrTx/>
              <a:buSzTx/>
              <a:buFontTx/>
              <a:buNone/>
              <a:defRPr sz="1400" b="0">
                <a:solidFill>
                  <a:schemeClr val="tx1"/>
                </a:solidFill>
              </a:defRPr>
            </a:lvl1pPr>
          </a:lstStyle>
          <a:p>
            <a:endParaRPr lang="en-US" dirty="0"/>
          </a:p>
        </p:txBody>
      </p:sp>
      <p:sp>
        <p:nvSpPr>
          <p:cNvPr id="101389"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ClrTx/>
              <a:buSzTx/>
              <a:buFontTx/>
              <a:buNone/>
              <a:defRPr sz="1400" b="0">
                <a:solidFill>
                  <a:schemeClr val="tx1"/>
                </a:solidFill>
              </a:defRPr>
            </a:lvl1pPr>
          </a:lstStyle>
          <a:p>
            <a:fld id="{7B78573D-178F-4C6C-92D6-13D8B9BA2B0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mailto:johnt@landy.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Gregg.kahn@wilsonelser.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landy.com/" TargetMode="External"/><Relationship Id="rId7"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mailto:johnt@landy.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480060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148868139"/>
              </p:ext>
            </p:extLst>
          </p:nvPr>
        </p:nvGraphicFramePr>
        <p:xfrm>
          <a:off x="0" y="4876800"/>
          <a:ext cx="9144000" cy="190500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1905000">
                <a:tc>
                  <a:txBody>
                    <a:bodyPr/>
                    <a:lstStyle/>
                    <a:p>
                      <a:pPr algn="ctr"/>
                      <a:r>
                        <a:rPr lang="en-US" sz="3200" dirty="0"/>
                        <a:t>Old Favorites &amp; Current Hits</a:t>
                      </a:r>
                    </a:p>
                    <a:p>
                      <a:pPr algn="ctr"/>
                      <a:r>
                        <a:rPr lang="en-US" sz="3200" dirty="0"/>
                        <a:t>What’s Getting Agents &amp; Brokers Into Trouble These Days</a:t>
                      </a:r>
                    </a:p>
                  </a:txBody>
                  <a:tcPr>
                    <a:solidFill>
                      <a:srgbClr val="00206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54555353"/>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381000"/>
            <a:ext cx="7793037" cy="1379538"/>
          </a:xfrm>
        </p:spPr>
        <p:txBody>
          <a:bodyPr/>
          <a:lstStyle/>
          <a:p>
            <a:pPr algn="ctr"/>
            <a:r>
              <a:rPr lang="en-US" sz="2800" b="1" dirty="0">
                <a:solidFill>
                  <a:schemeClr val="bg2"/>
                </a:solidFill>
              </a:rPr>
              <a:t>Understanding your Errors &amp; Omissions  Insurance</a:t>
            </a:r>
            <a:endParaRPr lang="en-US" sz="2800" dirty="0"/>
          </a:p>
        </p:txBody>
      </p:sp>
      <p:sp>
        <p:nvSpPr>
          <p:cNvPr id="3" name="Content Placeholder 2"/>
          <p:cNvSpPr>
            <a:spLocks noGrp="1"/>
          </p:cNvSpPr>
          <p:nvPr>
            <p:ph idx="1"/>
          </p:nvPr>
        </p:nvSpPr>
        <p:spPr>
          <a:xfrm>
            <a:off x="1182688" y="2017712"/>
            <a:ext cx="7772400" cy="4535487"/>
          </a:xfrm>
        </p:spPr>
        <p:txBody>
          <a:bodyPr/>
          <a:lstStyle/>
          <a:p>
            <a:r>
              <a:rPr lang="en-US" sz="2000" b="1" dirty="0">
                <a:solidFill>
                  <a:srgbClr val="000066"/>
                </a:solidFill>
              </a:rPr>
              <a:t>Exclusions</a:t>
            </a:r>
            <a:r>
              <a:rPr lang="en-US" sz="2000" dirty="0">
                <a:solidFill>
                  <a:srgbClr val="000066"/>
                </a:solidFill>
              </a:rPr>
              <a:t> – typical exclusions are disputes about fees or commissions, intentional wrongdoing or fraud, bodily injury/property damage, owned real estate, guaranteed sale listings, pollutants, fungi, insured vs insured, others</a:t>
            </a:r>
          </a:p>
          <a:p>
            <a:endParaRPr lang="en-US" sz="2000" dirty="0">
              <a:solidFill>
                <a:srgbClr val="000066"/>
              </a:solidFill>
            </a:endParaRPr>
          </a:p>
          <a:p>
            <a:r>
              <a:rPr lang="en-US" sz="2000" b="1" dirty="0">
                <a:solidFill>
                  <a:srgbClr val="000066"/>
                </a:solidFill>
              </a:rPr>
              <a:t>Extended Reporting Periods</a:t>
            </a:r>
            <a:r>
              <a:rPr lang="en-US" sz="2000" dirty="0">
                <a:solidFill>
                  <a:srgbClr val="000066"/>
                </a:solidFill>
              </a:rPr>
              <a:t> – Protects Prior Acts date if you leave the business, retire, or for death or disability</a:t>
            </a:r>
          </a:p>
          <a:p>
            <a:endParaRPr lang="en-US" sz="2000" b="1" u="sng" dirty="0">
              <a:solidFill>
                <a:srgbClr val="000066"/>
              </a:solidFill>
            </a:endParaRPr>
          </a:p>
          <a:p>
            <a:r>
              <a:rPr lang="en-US" sz="2000" b="1" dirty="0">
                <a:solidFill>
                  <a:srgbClr val="000066"/>
                </a:solidFill>
              </a:rPr>
              <a:t>Limits of Liability</a:t>
            </a:r>
            <a:r>
              <a:rPr lang="en-US" sz="2000" dirty="0">
                <a:solidFill>
                  <a:srgbClr val="000066"/>
                </a:solidFill>
              </a:rPr>
              <a:t> – Per Occurrence/Aggregate Amounts. </a:t>
            </a:r>
          </a:p>
          <a:p>
            <a:pPr>
              <a:buNone/>
            </a:pPr>
            <a:r>
              <a:rPr lang="en-US" sz="2000" dirty="0">
                <a:solidFill>
                  <a:srgbClr val="000066"/>
                </a:solidFill>
              </a:rPr>
              <a:t>                                  - Defense Costs Inside the Limits vs </a:t>
            </a:r>
          </a:p>
          <a:p>
            <a:pPr>
              <a:buNone/>
            </a:pPr>
            <a:r>
              <a:rPr lang="en-US" sz="2000" dirty="0">
                <a:solidFill>
                  <a:srgbClr val="000066"/>
                </a:solidFill>
              </a:rPr>
              <a:t>                                     Outside the Limits</a:t>
            </a:r>
          </a:p>
          <a:p>
            <a:pPr>
              <a:buNone/>
            </a:pPr>
            <a:endParaRPr lang="en-US" sz="2000" dirty="0">
              <a:solidFill>
                <a:srgbClr val="800000"/>
              </a:solidFill>
            </a:endParaRPr>
          </a:p>
          <a:p>
            <a:pPr>
              <a:buNone/>
            </a:pPr>
            <a:endParaRPr lang="en-US" sz="2000" dirty="0">
              <a:solidFill>
                <a:srgbClr val="800000"/>
              </a:solidFill>
            </a:endParaRPr>
          </a:p>
          <a:p>
            <a:pPr>
              <a:buNone/>
            </a:pPr>
            <a:endParaRPr lang="en-US" sz="2000" dirty="0">
              <a:solidFill>
                <a:srgbClr val="8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93037" cy="838200"/>
          </a:xfrm>
        </p:spPr>
        <p:txBody>
          <a:bodyPr/>
          <a:lstStyle/>
          <a:p>
            <a:pPr algn="ctr"/>
            <a:r>
              <a:rPr lang="en-US" sz="2800" b="1" dirty="0">
                <a:solidFill>
                  <a:schemeClr val="bg2"/>
                </a:solidFill>
              </a:rPr>
              <a:t>Understanding your Errors &amp; Omissions  Insurance</a:t>
            </a:r>
            <a:endParaRPr lang="en-US" sz="2800" dirty="0"/>
          </a:p>
        </p:txBody>
      </p:sp>
      <p:sp>
        <p:nvSpPr>
          <p:cNvPr id="3" name="Content Placeholder 2"/>
          <p:cNvSpPr>
            <a:spLocks noGrp="1"/>
          </p:cNvSpPr>
          <p:nvPr>
            <p:ph idx="1"/>
          </p:nvPr>
        </p:nvSpPr>
        <p:spPr/>
        <p:txBody>
          <a:bodyPr/>
          <a:lstStyle/>
          <a:p>
            <a:r>
              <a:rPr lang="en-US" sz="2000" b="1" dirty="0">
                <a:solidFill>
                  <a:srgbClr val="000066"/>
                </a:solidFill>
              </a:rPr>
              <a:t>Deductible</a:t>
            </a:r>
            <a:r>
              <a:rPr lang="en-US" sz="2000" dirty="0">
                <a:solidFill>
                  <a:srgbClr val="000066"/>
                </a:solidFill>
              </a:rPr>
              <a:t> – can be Loss Only or Loss &amp; Expense</a:t>
            </a:r>
          </a:p>
          <a:p>
            <a:endParaRPr lang="en-US" sz="2000" dirty="0">
              <a:solidFill>
                <a:srgbClr val="000066"/>
              </a:solidFill>
            </a:endParaRPr>
          </a:p>
          <a:p>
            <a:r>
              <a:rPr lang="en-US" sz="2000" b="1" dirty="0">
                <a:solidFill>
                  <a:srgbClr val="000066"/>
                </a:solidFill>
              </a:rPr>
              <a:t>Duty to Report a Claim </a:t>
            </a:r>
            <a:r>
              <a:rPr lang="en-US" sz="2000" dirty="0">
                <a:solidFill>
                  <a:srgbClr val="000066"/>
                </a:solidFill>
              </a:rPr>
              <a:t>– Policy defines when a Claim must be reported. Failure to report within that time frame can mean no coverage</a:t>
            </a:r>
          </a:p>
          <a:p>
            <a:endParaRPr lang="en-US" sz="2000" dirty="0">
              <a:solidFill>
                <a:srgbClr val="000066"/>
              </a:solidFill>
            </a:endParaRPr>
          </a:p>
          <a:p>
            <a:r>
              <a:rPr lang="en-US" sz="2000" b="1" dirty="0">
                <a:solidFill>
                  <a:srgbClr val="000066"/>
                </a:solidFill>
              </a:rPr>
              <a:t>Choice of Counsel </a:t>
            </a:r>
            <a:r>
              <a:rPr lang="en-US" sz="2000" dirty="0">
                <a:solidFill>
                  <a:srgbClr val="000066"/>
                </a:solidFill>
              </a:rPr>
              <a:t>– Carrier is responsible and obligated to appoint counsel to defend insured. Many policies offer choice of Counsel (with carrier approval).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830262"/>
          </a:xfrm>
        </p:spPr>
        <p:txBody>
          <a:bodyPr/>
          <a:lstStyle/>
          <a:p>
            <a:pPr algn="ctr"/>
            <a:r>
              <a:rPr lang="en-US" sz="3200" b="1" dirty="0">
                <a:solidFill>
                  <a:schemeClr val="bg2"/>
                </a:solidFill>
              </a:rPr>
              <a:t>Claims  </a:t>
            </a:r>
          </a:p>
        </p:txBody>
      </p:sp>
      <p:sp>
        <p:nvSpPr>
          <p:cNvPr id="6" name="Content Placeholder 5"/>
          <p:cNvSpPr>
            <a:spLocks noGrp="1"/>
          </p:cNvSpPr>
          <p:nvPr>
            <p:ph idx="1"/>
          </p:nvPr>
        </p:nvSpPr>
        <p:spPr>
          <a:xfrm>
            <a:off x="1182688" y="2017712"/>
            <a:ext cx="7772400" cy="4535487"/>
          </a:xfrm>
        </p:spPr>
        <p:txBody>
          <a:bodyPr/>
          <a:lstStyle/>
          <a:p>
            <a:r>
              <a:rPr lang="en-US" sz="2800" b="1" dirty="0">
                <a:solidFill>
                  <a:srgbClr val="002060"/>
                </a:solidFill>
              </a:rPr>
              <a:t>Identifying a “claim”:</a:t>
            </a:r>
          </a:p>
          <a:p>
            <a:pPr marL="0" indent="0">
              <a:buNone/>
            </a:pPr>
            <a:r>
              <a:rPr lang="en-US" sz="2800" b="1" dirty="0">
                <a:solidFill>
                  <a:srgbClr val="002060"/>
                </a:solidFill>
              </a:rPr>
              <a:t> - A written demand for money or services rendered by an Insured or a civil proceeding in a court of law, or arbitration proceeding, against an Insured, commenced by the service of summons or receipt of an arbitration demand</a:t>
            </a:r>
          </a:p>
          <a:p>
            <a:endParaRPr lang="en-US" sz="24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793037" cy="685800"/>
          </a:xfrm>
        </p:spPr>
        <p:txBody>
          <a:bodyPr/>
          <a:lstStyle/>
          <a:p>
            <a:pPr algn="ctr"/>
            <a:br>
              <a:rPr lang="en-US" dirty="0"/>
            </a:br>
            <a:r>
              <a:rPr lang="en-US" sz="2800" b="1" dirty="0">
                <a:solidFill>
                  <a:schemeClr val="tx1"/>
                </a:solidFill>
              </a:rPr>
              <a:t>Notice of Claim</a:t>
            </a:r>
            <a:endParaRPr lang="en-US" sz="2800" dirty="0"/>
          </a:p>
        </p:txBody>
      </p:sp>
      <p:sp>
        <p:nvSpPr>
          <p:cNvPr id="3" name="Content Placeholder 2"/>
          <p:cNvSpPr>
            <a:spLocks noGrp="1"/>
          </p:cNvSpPr>
          <p:nvPr>
            <p:ph idx="1"/>
          </p:nvPr>
        </p:nvSpPr>
        <p:spPr>
          <a:xfrm>
            <a:off x="1378974" y="1752600"/>
            <a:ext cx="7583488" cy="4227513"/>
          </a:xfrm>
        </p:spPr>
        <p:txBody>
          <a:bodyPr/>
          <a:lstStyle/>
          <a:p>
            <a:r>
              <a:rPr lang="en-US" sz="2800" b="1" dirty="0">
                <a:solidFill>
                  <a:srgbClr val="002060"/>
                </a:solidFill>
              </a:rPr>
              <a:t>Responding to a claim</a:t>
            </a:r>
          </a:p>
          <a:p>
            <a:r>
              <a:rPr lang="en-US" sz="2800" b="1" dirty="0">
                <a:solidFill>
                  <a:srgbClr val="002060"/>
                </a:solidFill>
              </a:rPr>
              <a:t>Notify agent</a:t>
            </a:r>
          </a:p>
          <a:p>
            <a:r>
              <a:rPr lang="en-US" sz="2800" b="1" dirty="0">
                <a:solidFill>
                  <a:srgbClr val="002060"/>
                </a:solidFill>
              </a:rPr>
              <a:t>Compile file materials</a:t>
            </a:r>
          </a:p>
          <a:p>
            <a:r>
              <a:rPr lang="en-US" sz="2800" b="1" dirty="0">
                <a:solidFill>
                  <a:srgbClr val="002060"/>
                </a:solidFill>
              </a:rPr>
              <a:t>Transaction file</a:t>
            </a:r>
          </a:p>
          <a:p>
            <a:r>
              <a:rPr lang="en-US" sz="2800" b="1" dirty="0">
                <a:solidFill>
                  <a:srgbClr val="002060"/>
                </a:solidFill>
              </a:rPr>
              <a:t>Correspondence</a:t>
            </a:r>
          </a:p>
          <a:p>
            <a:r>
              <a:rPr lang="en-US" sz="2800" b="1" dirty="0">
                <a:solidFill>
                  <a:srgbClr val="002060"/>
                </a:solidFill>
              </a:rPr>
              <a:t>Litigation hold</a:t>
            </a:r>
          </a:p>
          <a:p>
            <a:r>
              <a:rPr lang="en-US" sz="2800" b="1" dirty="0">
                <a:solidFill>
                  <a:srgbClr val="002060"/>
                </a:solidFill>
              </a:rPr>
              <a:t>Defense attorney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140401443"/>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830262"/>
          </a:xfrm>
        </p:spPr>
        <p:txBody>
          <a:bodyPr/>
          <a:lstStyle/>
          <a:p>
            <a:pPr algn="ctr"/>
            <a:r>
              <a:rPr lang="en-US" sz="2800" b="1" dirty="0">
                <a:solidFill>
                  <a:schemeClr val="tx1"/>
                </a:solidFill>
              </a:rPr>
              <a:t>What Policy Covers What Claim</a:t>
            </a:r>
            <a:endParaRPr lang="en-US" sz="2800" dirty="0">
              <a:solidFill>
                <a:schemeClr val="tx1"/>
              </a:solidFill>
            </a:endParaRPr>
          </a:p>
        </p:txBody>
      </p:sp>
      <p:sp>
        <p:nvSpPr>
          <p:cNvPr id="3" name="Content Placeholder 2"/>
          <p:cNvSpPr>
            <a:spLocks noGrp="1"/>
          </p:cNvSpPr>
          <p:nvPr>
            <p:ph idx="1"/>
          </p:nvPr>
        </p:nvSpPr>
        <p:spPr>
          <a:xfrm>
            <a:off x="914400" y="2057400"/>
            <a:ext cx="7772400" cy="4114800"/>
          </a:xfrm>
        </p:spPr>
        <p:txBody>
          <a:bodyPr/>
          <a:lstStyle/>
          <a:p>
            <a:r>
              <a:rPr lang="en-US" sz="2800" b="1" dirty="0">
                <a:solidFill>
                  <a:srgbClr val="002060"/>
                </a:solidFill>
              </a:rPr>
              <a:t>E&amp;O – Errors &amp; Omissions</a:t>
            </a:r>
          </a:p>
          <a:p>
            <a:r>
              <a:rPr lang="en-US" sz="2800" b="1" dirty="0">
                <a:solidFill>
                  <a:srgbClr val="002060"/>
                </a:solidFill>
              </a:rPr>
              <a:t>CGL – Commercial General Liability</a:t>
            </a:r>
          </a:p>
          <a:p>
            <a:r>
              <a:rPr lang="en-US" sz="2800" b="1" dirty="0">
                <a:solidFill>
                  <a:srgbClr val="002060"/>
                </a:solidFill>
              </a:rPr>
              <a:t>BOP’s – Business Owner Package</a:t>
            </a:r>
          </a:p>
          <a:p>
            <a:r>
              <a:rPr lang="en-US" sz="2800" b="1" dirty="0">
                <a:solidFill>
                  <a:srgbClr val="002060"/>
                </a:solidFill>
              </a:rPr>
              <a:t>A Word About Cyber &amp; Privacy Breach</a:t>
            </a:r>
          </a:p>
          <a:p>
            <a:r>
              <a:rPr lang="en-US" sz="2800" b="1" dirty="0">
                <a:solidFill>
                  <a:srgbClr val="002060"/>
                </a:solidFill>
              </a:rPr>
              <a:t>And Another About Drones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2505132596"/>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tx1"/>
                </a:solidFill>
              </a:rPr>
              <a:t>Recent Claims Trends – What Went Wrong?</a:t>
            </a:r>
          </a:p>
        </p:txBody>
      </p:sp>
      <p:sp>
        <p:nvSpPr>
          <p:cNvPr id="3" name="Content Placeholder 2"/>
          <p:cNvSpPr>
            <a:spLocks noGrp="1"/>
          </p:cNvSpPr>
          <p:nvPr>
            <p:ph idx="1"/>
          </p:nvPr>
        </p:nvSpPr>
        <p:spPr/>
        <p:txBody>
          <a:bodyPr/>
          <a:lstStyle/>
          <a:p>
            <a:pPr lvl="0"/>
            <a:r>
              <a:rPr lang="en-US" dirty="0">
                <a:solidFill>
                  <a:schemeClr val="tx2"/>
                </a:solidFill>
              </a:rPr>
              <a:t>Real Life Claims Examples and Prior Cases</a:t>
            </a:r>
          </a:p>
          <a:p>
            <a:pPr lvl="0"/>
            <a:r>
              <a:rPr lang="en-US" dirty="0">
                <a:solidFill>
                  <a:schemeClr val="tx2"/>
                </a:solidFill>
              </a:rPr>
              <a:t>Legal Hotline Calls and Examples. What to Expect When Calling an Insurance Hotline</a:t>
            </a:r>
          </a:p>
          <a:p>
            <a:pPr lvl="0"/>
            <a:r>
              <a:rPr lang="en-US" dirty="0">
                <a:solidFill>
                  <a:schemeClr val="tx2"/>
                </a:solidFill>
              </a:rPr>
              <a:t>Licensing Complaints and How to React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3013536375"/>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tx1"/>
                </a:solidFill>
              </a:rPr>
              <a:t>Recent Claims Trends – What Went Wrong? (cont’d)</a:t>
            </a:r>
          </a:p>
        </p:txBody>
      </p:sp>
      <p:sp>
        <p:nvSpPr>
          <p:cNvPr id="3" name="Content Placeholder 2"/>
          <p:cNvSpPr>
            <a:spLocks noGrp="1"/>
          </p:cNvSpPr>
          <p:nvPr>
            <p:ph idx="1"/>
          </p:nvPr>
        </p:nvSpPr>
        <p:spPr/>
        <p:txBody>
          <a:bodyPr/>
          <a:lstStyle/>
          <a:p>
            <a:pPr lvl="0"/>
            <a:r>
              <a:rPr lang="en-US" dirty="0"/>
              <a:t>Additional Areas of Risk to Manage</a:t>
            </a:r>
          </a:p>
          <a:p>
            <a:pPr marL="0" lvl="0" indent="0">
              <a:buNone/>
            </a:pPr>
            <a:r>
              <a:rPr lang="en-US" dirty="0"/>
              <a:t>      Social Media Issues</a:t>
            </a:r>
          </a:p>
          <a:p>
            <a:pPr marL="0" lvl="0" indent="0">
              <a:buNone/>
            </a:pPr>
            <a:r>
              <a:rPr lang="en-US" dirty="0"/>
              <a:t>      E-Mail Dangers</a:t>
            </a:r>
          </a:p>
          <a:p>
            <a:pPr marL="0" lvl="0" indent="0">
              <a:buNone/>
            </a:pPr>
            <a:r>
              <a:rPr lang="en-US" dirty="0"/>
              <a:t>      Subpoenas and How to Respond</a:t>
            </a:r>
          </a:p>
          <a:p>
            <a:pPr marL="0" lvl="0" indent="0">
              <a:buNone/>
            </a:pPr>
            <a:r>
              <a:rPr lang="en-US" dirty="0"/>
              <a:t>      Confidential Information</a:t>
            </a:r>
          </a:p>
          <a:p>
            <a:pPr marL="0" lvl="0" indent="0">
              <a:buNone/>
            </a:pPr>
            <a:r>
              <a:rPr lang="en-US" dirty="0"/>
              <a:t>      Time Management</a:t>
            </a:r>
          </a:p>
          <a:p>
            <a:pPr marL="0" lvl="0" indent="0">
              <a:buNone/>
            </a:pPr>
            <a:r>
              <a:rPr lang="en-US" dirty="0"/>
              <a:t>      Privacy Breach &amp; Cybercrime</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1396057458"/>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tx1"/>
                </a:solidFill>
              </a:rPr>
              <a:t>Ten Tips for Avoiding E&amp;O and Licensing Claims and Complaints</a:t>
            </a:r>
          </a:p>
        </p:txBody>
      </p:sp>
      <p:sp>
        <p:nvSpPr>
          <p:cNvPr id="3" name="Content Placeholder 2"/>
          <p:cNvSpPr>
            <a:spLocks noGrp="1"/>
          </p:cNvSpPr>
          <p:nvPr>
            <p:ph idx="1"/>
          </p:nvPr>
        </p:nvSpPr>
        <p:spPr/>
        <p:txBody>
          <a:bodyPr/>
          <a:lstStyle/>
          <a:p>
            <a:pPr marL="514350" indent="-514350">
              <a:buFont typeface="+mj-lt"/>
              <a:buAutoNum type="arabicPeriod"/>
            </a:pPr>
            <a:r>
              <a:rPr lang="en-US" sz="2800" dirty="0">
                <a:solidFill>
                  <a:schemeClr val="tx2"/>
                </a:solidFill>
              </a:rPr>
              <a:t>Accurately document all relevant information and all relevant information obtained from any source</a:t>
            </a:r>
          </a:p>
          <a:p>
            <a:pPr marL="514350" indent="-514350">
              <a:buFont typeface="+mj-lt"/>
              <a:buAutoNum type="arabicPeriod"/>
            </a:pPr>
            <a:r>
              <a:rPr lang="en-US" sz="2800" dirty="0">
                <a:solidFill>
                  <a:schemeClr val="tx2"/>
                </a:solidFill>
              </a:rPr>
              <a:t>Limit communications with third parties re subject of the appraisal</a:t>
            </a:r>
          </a:p>
          <a:p>
            <a:pPr marL="514350" indent="-514350">
              <a:buFont typeface="+mj-lt"/>
              <a:buAutoNum type="arabicPeriod"/>
            </a:pPr>
            <a:r>
              <a:rPr lang="en-US" sz="2800" dirty="0">
                <a:solidFill>
                  <a:schemeClr val="tx2"/>
                </a:solidFill>
              </a:rPr>
              <a:t>Take care not to hold yourself out as an expert in areas where you lack expertise</a:t>
            </a: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0" indent="0">
              <a:buNone/>
            </a:pPr>
            <a:endParaRPr lang="en-US" sz="2800" dirty="0">
              <a:solidFill>
                <a:schemeClr val="tx2"/>
              </a:solidFill>
            </a:endParaRPr>
          </a:p>
          <a:p>
            <a:pPr marL="0" indent="0">
              <a:buNone/>
            </a:pPr>
            <a:endParaRPr lang="en-US" sz="2800" dirty="0">
              <a:solidFill>
                <a:schemeClr val="tx2"/>
              </a:solidFill>
            </a:endParaRPr>
          </a:p>
          <a:p>
            <a:pPr marL="514350" indent="-514350">
              <a:buFont typeface="+mj-lt"/>
              <a:buAutoNum type="arabicPeriod"/>
            </a:pPr>
            <a:endParaRPr lang="en-US" sz="2800" dirty="0">
              <a:solidFill>
                <a:schemeClr val="tx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3183450792"/>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tx1"/>
                </a:solidFill>
              </a:rPr>
              <a:t>Ten Tips for Avoiding E&amp;O and Licensing Claims and Complaints</a:t>
            </a:r>
          </a:p>
        </p:txBody>
      </p:sp>
      <p:sp>
        <p:nvSpPr>
          <p:cNvPr id="3" name="Content Placeholder 2"/>
          <p:cNvSpPr>
            <a:spLocks noGrp="1"/>
          </p:cNvSpPr>
          <p:nvPr>
            <p:ph idx="1"/>
          </p:nvPr>
        </p:nvSpPr>
        <p:spPr/>
        <p:txBody>
          <a:bodyPr/>
          <a:lstStyle/>
          <a:p>
            <a:pPr marL="514350" indent="-514350">
              <a:buFont typeface="+mj-lt"/>
              <a:buAutoNum type="arabicPeriod" startAt="4"/>
            </a:pPr>
            <a:r>
              <a:rPr lang="en-US" sz="2800" dirty="0">
                <a:solidFill>
                  <a:schemeClr val="tx2"/>
                </a:solidFill>
              </a:rPr>
              <a:t>Stress to your staff that the best way to avoid a claim is to perform consistently superior work</a:t>
            </a:r>
          </a:p>
          <a:p>
            <a:pPr marL="514350" indent="-514350">
              <a:buFont typeface="+mj-lt"/>
              <a:buAutoNum type="arabicPeriod" startAt="4"/>
            </a:pPr>
            <a:r>
              <a:rPr lang="en-US" sz="2800" dirty="0">
                <a:solidFill>
                  <a:schemeClr val="tx2"/>
                </a:solidFill>
              </a:rPr>
              <a:t>Develop a training program for your staff</a:t>
            </a:r>
          </a:p>
          <a:p>
            <a:pPr marL="514350" indent="-514350">
              <a:buFont typeface="+mj-lt"/>
              <a:buAutoNum type="arabicPeriod" startAt="4"/>
            </a:pPr>
            <a:r>
              <a:rPr lang="en-US" dirty="0">
                <a:solidFill>
                  <a:schemeClr val="tx2"/>
                </a:solidFill>
              </a:rPr>
              <a:t>Be aware of your staff’s use of all technology and social media for business purposes</a:t>
            </a:r>
            <a:endParaRPr lang="en-US" sz="2800" dirty="0">
              <a:solidFill>
                <a:schemeClr val="tx2"/>
              </a:solidFill>
            </a:endParaRPr>
          </a:p>
          <a:p>
            <a:pPr marL="514350" indent="-514350">
              <a:buFont typeface="+mj-lt"/>
              <a:buAutoNum type="arabicPeriod" startAt="4"/>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514350" indent="-514350">
              <a:buFont typeface="+mj-lt"/>
              <a:buAutoNum type="arabicPeriod"/>
            </a:pPr>
            <a:endParaRPr lang="en-US" sz="2800" dirty="0">
              <a:solidFill>
                <a:schemeClr val="tx2"/>
              </a:solidFill>
            </a:endParaRPr>
          </a:p>
          <a:p>
            <a:pPr marL="0" indent="0">
              <a:buNone/>
            </a:pPr>
            <a:endParaRPr lang="en-US" sz="2800" dirty="0">
              <a:solidFill>
                <a:schemeClr val="tx2"/>
              </a:solidFill>
            </a:endParaRPr>
          </a:p>
          <a:p>
            <a:pPr marL="0" indent="0">
              <a:buNone/>
            </a:pPr>
            <a:endParaRPr lang="en-US" sz="2800" dirty="0">
              <a:solidFill>
                <a:schemeClr val="tx2"/>
              </a:solidFill>
            </a:endParaRPr>
          </a:p>
          <a:p>
            <a:pPr marL="514350" indent="-514350">
              <a:buFont typeface="+mj-lt"/>
              <a:buAutoNum type="arabicPeriod"/>
            </a:pPr>
            <a:endParaRPr lang="en-US" sz="2800" dirty="0">
              <a:solidFill>
                <a:schemeClr val="tx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433834190"/>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tx1"/>
                </a:solidFill>
              </a:rPr>
              <a:t>Ten Tips for Avoiding E&amp;O and Licensing Claims and Complaints</a:t>
            </a:r>
          </a:p>
        </p:txBody>
      </p:sp>
      <p:sp>
        <p:nvSpPr>
          <p:cNvPr id="3" name="Content Placeholder 2"/>
          <p:cNvSpPr>
            <a:spLocks noGrp="1"/>
          </p:cNvSpPr>
          <p:nvPr>
            <p:ph idx="1"/>
          </p:nvPr>
        </p:nvSpPr>
        <p:spPr>
          <a:xfrm>
            <a:off x="533400" y="2209799"/>
            <a:ext cx="8421688" cy="3922713"/>
          </a:xfrm>
        </p:spPr>
        <p:txBody>
          <a:bodyPr/>
          <a:lstStyle/>
          <a:p>
            <a:pPr marL="514350" indent="-514350">
              <a:buFont typeface="+mj-lt"/>
              <a:buAutoNum type="arabicPeriod" startAt="7"/>
            </a:pPr>
            <a:endParaRPr lang="en-US" sz="2800" dirty="0">
              <a:solidFill>
                <a:schemeClr val="tx2"/>
              </a:solidFill>
            </a:endParaRPr>
          </a:p>
          <a:p>
            <a:pPr marL="514350" indent="-514350">
              <a:buFont typeface="+mj-lt"/>
              <a:buAutoNum type="arabicPeriod" startAt="7"/>
            </a:pPr>
            <a:r>
              <a:rPr lang="en-US" sz="2800" dirty="0">
                <a:solidFill>
                  <a:schemeClr val="tx2"/>
                </a:solidFill>
              </a:rPr>
              <a:t>Send confirmations; prepare memos of all phone calls and save e-mails, text messages and all other social media posts.  “If it’s not in writing, it doesn’t exist.”</a:t>
            </a:r>
          </a:p>
          <a:p>
            <a:pPr marL="514350" indent="-514350">
              <a:buFont typeface="+mj-lt"/>
              <a:buAutoNum type="arabicPeriod" startAt="7"/>
            </a:pPr>
            <a:r>
              <a:rPr lang="en-US" sz="2800" dirty="0">
                <a:solidFill>
                  <a:schemeClr val="tx2"/>
                </a:solidFill>
              </a:rPr>
              <a:t>Keep in mind that your file is an open book and that it includes paper, emails, social media and other forms of electronically stored information</a:t>
            </a:r>
            <a:r>
              <a:rPr lang="en-US" dirty="0"/>
              <a:t>.</a:t>
            </a:r>
          </a:p>
          <a:p>
            <a:pPr marL="0" indent="0">
              <a:buNone/>
            </a:pPr>
            <a:endParaRPr lang="en-US" sz="2800" dirty="0">
              <a:solidFill>
                <a:schemeClr val="tx2"/>
              </a:solidFill>
            </a:endParaRPr>
          </a:p>
          <a:p>
            <a:pPr marL="514350" indent="-514350">
              <a:buFont typeface="+mj-lt"/>
              <a:buAutoNum type="arabicPeriod" startAt="7"/>
            </a:pPr>
            <a:endParaRPr lang="en-US" sz="2800" dirty="0">
              <a:solidFill>
                <a:schemeClr val="tx2"/>
              </a:solidFill>
            </a:endParaRPr>
          </a:p>
          <a:p>
            <a:pPr marL="514350" indent="-514350">
              <a:buFont typeface="+mj-lt"/>
              <a:buAutoNum type="arabicPeriod" startAt="7"/>
            </a:pPr>
            <a:endParaRPr lang="en-US" sz="2800" dirty="0">
              <a:solidFill>
                <a:schemeClr val="tx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6019800"/>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3523193091"/>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chemeClr val="tx1"/>
                </a:solidFill>
              </a:rPr>
              <a:t>Course Objectives</a:t>
            </a:r>
          </a:p>
        </p:txBody>
      </p:sp>
      <p:sp>
        <p:nvSpPr>
          <p:cNvPr id="3" name="Content Placeholder 2"/>
          <p:cNvSpPr>
            <a:spLocks noGrp="1"/>
          </p:cNvSpPr>
          <p:nvPr>
            <p:ph idx="1"/>
          </p:nvPr>
        </p:nvSpPr>
        <p:spPr>
          <a:xfrm>
            <a:off x="838200" y="2057400"/>
            <a:ext cx="7772400" cy="4114800"/>
          </a:xfrm>
        </p:spPr>
        <p:txBody>
          <a:bodyPr/>
          <a:lstStyle/>
          <a:p>
            <a:pPr lvl="0"/>
            <a:r>
              <a:rPr lang="en-US" sz="2800" b="1" dirty="0">
                <a:solidFill>
                  <a:schemeClr val="tx2"/>
                </a:solidFill>
              </a:rPr>
              <a:t>Introduction to Class Goals &amp; Objectives</a:t>
            </a:r>
          </a:p>
          <a:p>
            <a:pPr lvl="0"/>
            <a:r>
              <a:rPr lang="en-US" sz="2800" b="1" dirty="0">
                <a:solidFill>
                  <a:schemeClr val="tx2"/>
                </a:solidFill>
              </a:rPr>
              <a:t>Fallout from the Real Estate Crash and “Great Recession” – From Short Sales &amp; Foreclosures and a Return to a “Traditional” Market? </a:t>
            </a:r>
          </a:p>
          <a:p>
            <a:pPr lvl="0"/>
            <a:r>
              <a:rPr lang="en-US" sz="2800" b="1" dirty="0">
                <a:solidFill>
                  <a:schemeClr val="tx2"/>
                </a:solidFill>
              </a:rPr>
              <a:t>Overview of Risks Past, Present &amp; Future</a:t>
            </a:r>
          </a:p>
          <a:p>
            <a:pPr lvl="0"/>
            <a:r>
              <a:rPr lang="en-US" sz="2800" b="1" dirty="0">
                <a:solidFill>
                  <a:schemeClr val="tx2"/>
                </a:solidFill>
              </a:rPr>
              <a:t>Current Numerical Trends </a:t>
            </a:r>
            <a:r>
              <a:rPr lang="en-US" sz="2800" b="1" u="sng" dirty="0">
                <a:solidFill>
                  <a:schemeClr val="tx2"/>
                </a:solidFill>
              </a:rPr>
              <a:t>in</a:t>
            </a:r>
            <a:r>
              <a:rPr lang="en-US" sz="2800" b="1" dirty="0">
                <a:solidFill>
                  <a:schemeClr val="tx2"/>
                </a:solidFill>
              </a:rPr>
              <a:t> Insurance Claims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4244654157"/>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tx1"/>
                </a:solidFill>
              </a:rPr>
              <a:t>Ten Tips for Avoiding E&amp;O and Licensing Claims and Complaints</a:t>
            </a:r>
          </a:p>
        </p:txBody>
      </p:sp>
      <p:sp>
        <p:nvSpPr>
          <p:cNvPr id="3" name="Content Placeholder 2"/>
          <p:cNvSpPr>
            <a:spLocks noGrp="1"/>
          </p:cNvSpPr>
          <p:nvPr>
            <p:ph idx="1"/>
          </p:nvPr>
        </p:nvSpPr>
        <p:spPr>
          <a:xfrm>
            <a:off x="533400" y="2209799"/>
            <a:ext cx="8421688" cy="3922713"/>
          </a:xfrm>
        </p:spPr>
        <p:txBody>
          <a:bodyPr/>
          <a:lstStyle/>
          <a:p>
            <a:pPr marL="514350" indent="-514350">
              <a:buFont typeface="+mj-lt"/>
              <a:buAutoNum type="arabicPeriod" startAt="7"/>
            </a:pPr>
            <a:endParaRPr lang="en-US" sz="2800" dirty="0">
              <a:solidFill>
                <a:schemeClr val="tx2"/>
              </a:solidFill>
            </a:endParaRPr>
          </a:p>
          <a:p>
            <a:pPr marL="514350" indent="-514350">
              <a:buFont typeface="+mj-lt"/>
              <a:buAutoNum type="arabicPeriod" startAt="9"/>
            </a:pPr>
            <a:r>
              <a:rPr lang="en-US" sz="2000" dirty="0">
                <a:solidFill>
                  <a:schemeClr val="tx2"/>
                </a:solidFill>
              </a:rPr>
              <a:t>Treat every request for information seriously.  Determine whether your client (end user) is aware of the request. There may be privilege or issues as to scope.  Consult with your attorney before responding to any document or deposition subpoena</a:t>
            </a:r>
          </a:p>
          <a:p>
            <a:pPr marL="514350" indent="-514350">
              <a:buFont typeface="+mj-lt"/>
              <a:buAutoNum type="arabicPeriod" startAt="9"/>
            </a:pPr>
            <a:r>
              <a:rPr lang="en-US" sz="2000" dirty="0">
                <a:solidFill>
                  <a:schemeClr val="tx2"/>
                </a:solidFill>
              </a:rPr>
              <a:t>Designate a management level employee as a “point person” for client complaints.  Investigate, document the investigation and respond in a timely manner.  Report any claim and consider reporting a potential claim pursuant to the terms of your E&amp;O policy</a:t>
            </a:r>
          </a:p>
          <a:p>
            <a:pPr marL="514350" indent="-514350">
              <a:buFont typeface="+mj-lt"/>
              <a:buAutoNum type="arabicPeriod" startAt="9"/>
            </a:pPr>
            <a:endParaRPr lang="en-US" sz="2400" dirty="0">
              <a:solidFill>
                <a:schemeClr val="tx2"/>
              </a:solidFill>
            </a:endParaRPr>
          </a:p>
          <a:p>
            <a:pPr marL="514350" indent="-514350">
              <a:buFont typeface="+mj-lt"/>
              <a:buAutoNum type="arabicPeriod" startAt="9"/>
            </a:pPr>
            <a:endParaRPr lang="en-US" sz="2800" dirty="0">
              <a:solidFill>
                <a:schemeClr val="tx2"/>
              </a:solidFill>
            </a:endParaRPr>
          </a:p>
          <a:p>
            <a:pPr marL="0" indent="0">
              <a:buNone/>
            </a:pPr>
            <a:endParaRPr lang="en-US" sz="2800" dirty="0">
              <a:solidFill>
                <a:schemeClr val="tx2"/>
              </a:solidFill>
            </a:endParaRPr>
          </a:p>
          <a:p>
            <a:pPr marL="514350" indent="-514350">
              <a:buFont typeface="+mj-lt"/>
              <a:buAutoNum type="arabicPeriod" startAt="7"/>
            </a:pPr>
            <a:endParaRPr lang="en-US" sz="2800" dirty="0">
              <a:solidFill>
                <a:schemeClr val="tx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6019800"/>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1215369083"/>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a:solidFill>
                  <a:schemeClr val="bg2"/>
                </a:solidFill>
              </a:rPr>
              <a:t>Questions &amp; Answers</a:t>
            </a: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6019800"/>
            <a:ext cx="2247900" cy="66073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extLst>
      <p:ext uri="{BB962C8B-B14F-4D97-AF65-F5344CB8AC3E}">
        <p14:creationId xmlns:p14="http://schemas.microsoft.com/office/powerpoint/2010/main" val="3229660780"/>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About the Presenters </a:t>
            </a:r>
          </a:p>
        </p:txBody>
      </p:sp>
      <p:sp>
        <p:nvSpPr>
          <p:cNvPr id="3" name="Content Placeholder 2"/>
          <p:cNvSpPr>
            <a:spLocks noGrp="1"/>
          </p:cNvSpPr>
          <p:nvPr>
            <p:ph idx="1"/>
          </p:nvPr>
        </p:nvSpPr>
        <p:spPr/>
        <p:txBody>
          <a:bodyPr/>
          <a:lstStyle/>
          <a:p>
            <a:r>
              <a:rPr lang="en-US" sz="2000" dirty="0">
                <a:solidFill>
                  <a:srgbClr val="002060"/>
                </a:solidFill>
              </a:rPr>
              <a:t>John Torvi is the Vice President of Marketing &amp; Sales at the Herbert H. Landy Insurance Agency of Needham, MA.  John has been in the insurance industry, focusing on the needs of business owners, for almost 25 years. He holds a Bachelors Degree from Providence College and a Masters Degree from Springfield College and is a frequent speaker and contributor to professional journals, educational classes and conferences for the legal, accounting, real estate and insurance industries. He is a member and participant in numerous REALTOR and other professional associations nationally. </a:t>
            </a:r>
          </a:p>
          <a:p>
            <a:r>
              <a:rPr lang="en-US" sz="2000" dirty="0"/>
              <a:t>Contact John at </a:t>
            </a:r>
            <a:r>
              <a:rPr lang="en-US" sz="2000" dirty="0">
                <a:hlinkClick r:id="rId2"/>
              </a:rPr>
              <a:t>johnt@landy.com</a:t>
            </a:r>
            <a:r>
              <a:rPr lang="en-US" sz="2000" dirty="0"/>
              <a:t> or 781-292-5417</a:t>
            </a:r>
          </a:p>
        </p:txBody>
      </p:sp>
    </p:spTree>
    <p:extLst>
      <p:ext uri="{BB962C8B-B14F-4D97-AF65-F5344CB8AC3E}">
        <p14:creationId xmlns:p14="http://schemas.microsoft.com/office/powerpoint/2010/main" val="1903639254"/>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About the Presenters </a:t>
            </a:r>
          </a:p>
        </p:txBody>
      </p:sp>
      <p:sp>
        <p:nvSpPr>
          <p:cNvPr id="3" name="Content Placeholder 2"/>
          <p:cNvSpPr>
            <a:spLocks noGrp="1"/>
          </p:cNvSpPr>
          <p:nvPr>
            <p:ph idx="1"/>
          </p:nvPr>
        </p:nvSpPr>
        <p:spPr/>
        <p:txBody>
          <a:bodyPr/>
          <a:lstStyle/>
          <a:p>
            <a:r>
              <a:rPr lang="en-US" sz="1800" dirty="0"/>
              <a:t>Gregg Kahn is a partner at the national law firm of Wilson Elser. Based in the firm’s New Jersey office, he has been practicing law for more than two decades. A large portion of Gregg’s practice is focused on the defense of real estate agents and other professionals against negligence and related claims under federal and state law. Gregg has handled breach of contract, fraud and related claims in both the residential and commercial real estate contexts. He previously served as national litigation counsel for a real estate brokerage company where he also handled housing discrimination matters.</a:t>
            </a:r>
            <a:endParaRPr lang="en-US" sz="2000" dirty="0"/>
          </a:p>
          <a:p>
            <a:r>
              <a:rPr lang="en-US" sz="1800" dirty="0"/>
              <a:t>Contact Gregg S. Kahn, Attorney at Law at </a:t>
            </a:r>
            <a:r>
              <a:rPr lang="en-US" sz="1800" dirty="0">
                <a:hlinkClick r:id="rId2"/>
              </a:rPr>
              <a:t>Gregg.kahn@wilsonelser.com</a:t>
            </a:r>
            <a:r>
              <a:rPr lang="en-US" sz="1800" dirty="0"/>
              <a:t> or 973-735-6031</a:t>
            </a:r>
            <a:br>
              <a:rPr lang="en-US" sz="2000" dirty="0"/>
            </a:br>
            <a:endParaRPr lang="en-US" sz="2000" dirty="0"/>
          </a:p>
        </p:txBody>
      </p:sp>
    </p:spTree>
    <p:extLst>
      <p:ext uri="{BB962C8B-B14F-4D97-AF65-F5344CB8AC3E}">
        <p14:creationId xmlns:p14="http://schemas.microsoft.com/office/powerpoint/2010/main" val="3817284356"/>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1562100" y="1705928"/>
            <a:ext cx="6400800" cy="457200"/>
          </a:xfrm>
          <a:prstGeom prst="rect">
            <a:avLst/>
          </a:prstGeom>
          <a:noFill/>
          <a:ln w="12700">
            <a:noFill/>
            <a:miter lim="800000"/>
            <a:headEnd/>
            <a:tailEnd/>
          </a:ln>
          <a:effectLst/>
        </p:spPr>
        <p:txBody>
          <a:bodyPr>
            <a:spAutoFit/>
          </a:bodyPr>
          <a:lstStyle/>
          <a:p>
            <a:pPr algn="l">
              <a:lnSpc>
                <a:spcPct val="100000"/>
              </a:lnSpc>
              <a:spcBef>
                <a:spcPct val="50000"/>
              </a:spcBef>
              <a:buClrTx/>
              <a:buSzTx/>
              <a:buFontTx/>
              <a:buNone/>
            </a:pPr>
            <a:endParaRPr lang="en-US" sz="2400" i="1" dirty="0">
              <a:solidFill>
                <a:schemeClr val="tx1"/>
              </a:solidFill>
              <a:latin typeface="Times New Roman" pitchFamily="18" charset="0"/>
            </a:endParaRPr>
          </a:p>
        </p:txBody>
      </p:sp>
      <p:sp>
        <p:nvSpPr>
          <p:cNvPr id="70659" name="Text Box 3"/>
          <p:cNvSpPr txBox="1">
            <a:spLocks noChangeArrowheads="1"/>
          </p:cNvSpPr>
          <p:nvPr/>
        </p:nvSpPr>
        <p:spPr bwMode="auto">
          <a:xfrm>
            <a:off x="1066800" y="2895600"/>
            <a:ext cx="7239000" cy="1477328"/>
          </a:xfrm>
          <a:prstGeom prst="rect">
            <a:avLst/>
          </a:prstGeom>
          <a:noFill/>
          <a:ln w="12700">
            <a:noFill/>
            <a:miter lim="800000"/>
            <a:headEnd/>
            <a:tailEnd/>
          </a:ln>
          <a:effectLst/>
        </p:spPr>
        <p:txBody>
          <a:bodyPr>
            <a:spAutoFit/>
          </a:bodyPr>
          <a:lstStyle/>
          <a:p>
            <a:pPr>
              <a:lnSpc>
                <a:spcPct val="100000"/>
              </a:lnSpc>
              <a:spcBef>
                <a:spcPct val="50000"/>
              </a:spcBef>
              <a:buClrTx/>
              <a:buSzTx/>
              <a:buFontTx/>
              <a:buNone/>
            </a:pPr>
            <a:r>
              <a:rPr lang="en-US" sz="5400" dirty="0">
                <a:solidFill>
                  <a:srgbClr val="000066"/>
                </a:solidFill>
                <a:latin typeface="Times New Roman" pitchFamily="18" charset="0"/>
              </a:rPr>
              <a:t>Visit us </a:t>
            </a:r>
            <a:r>
              <a:rPr lang="en-US" sz="5400" dirty="0">
                <a:solidFill>
                  <a:srgbClr val="0070C0"/>
                </a:solidFill>
                <a:latin typeface="Times New Roman" pitchFamily="18" charset="0"/>
                <a:hlinkClick r:id="rId3"/>
              </a:rPr>
              <a:t>www.landy.com</a:t>
            </a:r>
            <a:endParaRPr lang="en-US" sz="5400" dirty="0">
              <a:solidFill>
                <a:srgbClr val="0070C0"/>
              </a:solidFill>
              <a:latin typeface="Times New Roman" pitchFamily="18" charset="0"/>
            </a:endParaRPr>
          </a:p>
          <a:p>
            <a:pPr>
              <a:lnSpc>
                <a:spcPct val="100000"/>
              </a:lnSpc>
              <a:spcBef>
                <a:spcPct val="50000"/>
              </a:spcBef>
              <a:buClrTx/>
              <a:buSzTx/>
              <a:buFontTx/>
              <a:buNone/>
            </a:pPr>
            <a:r>
              <a:rPr lang="en-US" sz="2400" dirty="0">
                <a:solidFill>
                  <a:srgbClr val="0070C0"/>
                </a:solidFill>
                <a:latin typeface="Times New Roman" pitchFamily="18" charset="0"/>
                <a:hlinkClick r:id="rId4"/>
              </a:rPr>
              <a:t>johnt@landy.com</a:t>
            </a:r>
            <a:r>
              <a:rPr lang="en-US" sz="2400" dirty="0">
                <a:solidFill>
                  <a:srgbClr val="0070C0"/>
                </a:solidFill>
                <a:latin typeface="Times New Roman" pitchFamily="18" charset="0"/>
              </a:rPr>
              <a:t> </a:t>
            </a:r>
          </a:p>
        </p:txBody>
      </p:sp>
      <p:sp>
        <p:nvSpPr>
          <p:cNvPr id="70661" name="Text Box 5"/>
          <p:cNvSpPr txBox="1">
            <a:spLocks noChangeArrowheads="1"/>
          </p:cNvSpPr>
          <p:nvPr/>
        </p:nvSpPr>
        <p:spPr bwMode="auto">
          <a:xfrm>
            <a:off x="1143000" y="4572000"/>
            <a:ext cx="7239000" cy="762000"/>
          </a:xfrm>
          <a:prstGeom prst="rect">
            <a:avLst/>
          </a:prstGeom>
          <a:solidFill>
            <a:schemeClr val="bg1"/>
          </a:solidFill>
          <a:ln w="12700">
            <a:noFill/>
            <a:miter lim="800000"/>
            <a:headEnd/>
            <a:tailEnd/>
          </a:ln>
          <a:effectLst/>
        </p:spPr>
        <p:txBody>
          <a:bodyPr>
            <a:spAutoFit/>
          </a:bodyPr>
          <a:lstStyle/>
          <a:p>
            <a:pPr>
              <a:lnSpc>
                <a:spcPct val="100000"/>
              </a:lnSpc>
              <a:spcBef>
                <a:spcPct val="50000"/>
              </a:spcBef>
              <a:buClrTx/>
              <a:buSzTx/>
              <a:buFontTx/>
              <a:buNone/>
            </a:pPr>
            <a:r>
              <a:rPr lang="en-US" sz="4400" dirty="0">
                <a:solidFill>
                  <a:srgbClr val="000066"/>
                </a:solidFill>
                <a:latin typeface="Times New Roman" pitchFamily="18" charset="0"/>
              </a:rPr>
              <a:t>800-336-5422</a:t>
            </a:r>
          </a:p>
        </p:txBody>
      </p:sp>
      <p:pic>
        <p:nvPicPr>
          <p:cNvPr id="70662" name="Picture 6"/>
          <p:cNvPicPr>
            <a:picLocks noChangeAspect="1" noChangeArrowheads="1"/>
          </p:cNvPicPr>
          <p:nvPr/>
        </p:nvPicPr>
        <p:blipFill>
          <a:blip r:embed="rId5" cstate="print"/>
          <a:srcRect/>
          <a:stretch>
            <a:fillRect/>
          </a:stretch>
        </p:blipFill>
        <p:spPr bwMode="auto">
          <a:xfrm>
            <a:off x="457200" y="5562600"/>
            <a:ext cx="1524000" cy="1009650"/>
          </a:xfrm>
          <a:prstGeom prst="rect">
            <a:avLst/>
          </a:prstGeom>
          <a:noFill/>
          <a:ln w="9525">
            <a:noFill/>
            <a:miter lim="800000"/>
            <a:headEnd/>
            <a:tailEnd/>
          </a:ln>
          <a:effectLst/>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95400" y="1219200"/>
            <a:ext cx="6667500" cy="1447800"/>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00800" y="6019800"/>
            <a:ext cx="2247900" cy="66073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2000"/>
                                  </p:stCondLst>
                                  <p:childTnLst>
                                    <p:set>
                                      <p:cBhvr>
                                        <p:cTn id="6" dur="1" fill="hold">
                                          <p:stCondLst>
                                            <p:cond delay="0"/>
                                          </p:stCondLst>
                                        </p:cTn>
                                        <p:tgtEl>
                                          <p:spTgt spid="70659"/>
                                        </p:tgtEl>
                                        <p:attrNameLst>
                                          <p:attrName>style.visibility</p:attrName>
                                        </p:attrNameLst>
                                      </p:cBhvr>
                                      <p:to>
                                        <p:strVal val="visible"/>
                                      </p:to>
                                    </p:set>
                                    <p:anim calcmode="lin" valueType="num">
                                      <p:cBhvr>
                                        <p:cTn id="7" dur="500" fill="hold"/>
                                        <p:tgtEl>
                                          <p:spTgt spid="70659"/>
                                        </p:tgtEl>
                                        <p:attrNameLst>
                                          <p:attrName>ppt_w</p:attrName>
                                        </p:attrNameLst>
                                      </p:cBhvr>
                                      <p:tavLst>
                                        <p:tav tm="0">
                                          <p:val>
                                            <p:fltVal val="0"/>
                                          </p:val>
                                        </p:tav>
                                        <p:tav tm="100000">
                                          <p:val>
                                            <p:strVal val="#ppt_w"/>
                                          </p:val>
                                        </p:tav>
                                      </p:tavLst>
                                    </p:anim>
                                    <p:anim calcmode="lin" valueType="num">
                                      <p:cBhvr>
                                        <p:cTn id="8" dur="500" fill="hold"/>
                                        <p:tgtEl>
                                          <p:spTgt spid="7065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2470150"/>
            <a:ext cx="9144000" cy="1187450"/>
          </a:xfrm>
          <a:prstGeom prst="rect">
            <a:avLst/>
          </a:prstGeom>
          <a:noFill/>
          <a:ln w="9525">
            <a:noFill/>
            <a:miter lim="800000"/>
            <a:headEnd/>
            <a:tailEnd/>
          </a:ln>
          <a:effectLst/>
        </p:spPr>
        <p:txBody>
          <a:bodyPr lIns="92075" tIns="46038" rIns="92075" bIns="46038">
            <a:spAutoFit/>
          </a:bodyPr>
          <a:lstStyle/>
          <a:p>
            <a:pPr algn="l">
              <a:lnSpc>
                <a:spcPct val="100000"/>
              </a:lnSpc>
              <a:buClrTx/>
              <a:buSzTx/>
              <a:buFontTx/>
              <a:buNone/>
            </a:pPr>
            <a:endParaRPr lang="en-US" sz="2400" b="0" dirty="0">
              <a:solidFill>
                <a:schemeClr val="tx1"/>
              </a:solidFill>
              <a:latin typeface="Times New Roman" pitchFamily="18" charset="0"/>
            </a:endParaRPr>
          </a:p>
          <a:p>
            <a:pPr algn="l">
              <a:lnSpc>
                <a:spcPct val="100000"/>
              </a:lnSpc>
              <a:buClrTx/>
              <a:buSzTx/>
              <a:buFontTx/>
              <a:buNone/>
            </a:pPr>
            <a:endParaRPr lang="en-US" sz="2400" b="0" dirty="0">
              <a:solidFill>
                <a:schemeClr val="tx1"/>
              </a:solidFill>
              <a:latin typeface="Times New Roman" pitchFamily="18" charset="0"/>
            </a:endParaRPr>
          </a:p>
          <a:p>
            <a:pPr algn="l">
              <a:lnSpc>
                <a:spcPct val="100000"/>
              </a:lnSpc>
              <a:buClrTx/>
              <a:buSzTx/>
              <a:buFontTx/>
              <a:buNone/>
            </a:pPr>
            <a:endParaRPr lang="en-US" sz="2400" b="0" dirty="0">
              <a:solidFill>
                <a:schemeClr val="tx1"/>
              </a:solidFill>
              <a:latin typeface="Times New Roman" pitchFamily="18" charset="0"/>
            </a:endParaRPr>
          </a:p>
        </p:txBody>
      </p:sp>
      <p:sp>
        <p:nvSpPr>
          <p:cNvPr id="7171" name="Rectangle 3"/>
          <p:cNvSpPr>
            <a:spLocks noChangeArrowheads="1"/>
          </p:cNvSpPr>
          <p:nvPr/>
        </p:nvSpPr>
        <p:spPr bwMode="auto">
          <a:xfrm>
            <a:off x="914400" y="2438400"/>
            <a:ext cx="6934200" cy="3416962"/>
          </a:xfrm>
          <a:prstGeom prst="rect">
            <a:avLst/>
          </a:prstGeom>
          <a:noFill/>
          <a:ln w="9525">
            <a:noFill/>
            <a:miter lim="800000"/>
            <a:headEnd/>
            <a:tailEnd/>
          </a:ln>
          <a:effectLst/>
        </p:spPr>
        <p:txBody>
          <a:bodyPr wrap="square" lIns="92075" tIns="46038" rIns="92075" bIns="46038">
            <a:spAutoFit/>
          </a:bodyPr>
          <a:lstStyle/>
          <a:p>
            <a:pPr>
              <a:lnSpc>
                <a:spcPct val="100000"/>
              </a:lnSpc>
              <a:buClrTx/>
              <a:buSzTx/>
              <a:buFontTx/>
              <a:buNone/>
            </a:pPr>
            <a:r>
              <a:rPr lang="en-US" sz="2400" dirty="0">
                <a:solidFill>
                  <a:srgbClr val="000066"/>
                </a:solidFill>
              </a:rPr>
              <a:t>Real Estate Agents &amp; Brokers are</a:t>
            </a:r>
          </a:p>
          <a:p>
            <a:pPr>
              <a:lnSpc>
                <a:spcPct val="100000"/>
              </a:lnSpc>
              <a:buClrTx/>
              <a:buSzTx/>
              <a:buFontTx/>
              <a:buNone/>
            </a:pPr>
            <a:r>
              <a:rPr lang="en-US" sz="2400" dirty="0">
                <a:solidFill>
                  <a:srgbClr val="000066"/>
                </a:solidFill>
              </a:rPr>
              <a:t>held to the highest ethical standards </a:t>
            </a:r>
          </a:p>
          <a:p>
            <a:pPr>
              <a:lnSpc>
                <a:spcPct val="100000"/>
              </a:lnSpc>
              <a:buClrTx/>
              <a:buSzTx/>
              <a:buFontTx/>
              <a:buNone/>
            </a:pPr>
            <a:r>
              <a:rPr lang="en-US" sz="2400" dirty="0">
                <a:solidFill>
                  <a:srgbClr val="000066"/>
                </a:solidFill>
              </a:rPr>
              <a:t>that the law provides. </a:t>
            </a:r>
          </a:p>
          <a:p>
            <a:pPr>
              <a:lnSpc>
                <a:spcPct val="100000"/>
              </a:lnSpc>
              <a:buClrTx/>
              <a:buSzTx/>
              <a:buFontTx/>
              <a:buNone/>
            </a:pPr>
            <a:endParaRPr lang="en-US" sz="2400" dirty="0">
              <a:solidFill>
                <a:srgbClr val="000066"/>
              </a:solidFill>
            </a:endParaRPr>
          </a:p>
          <a:p>
            <a:pPr>
              <a:lnSpc>
                <a:spcPct val="100000"/>
              </a:lnSpc>
              <a:buClrTx/>
              <a:buSzTx/>
              <a:buFontTx/>
              <a:buNone/>
            </a:pPr>
            <a:r>
              <a:rPr lang="en-US" sz="2400" dirty="0">
                <a:solidFill>
                  <a:srgbClr val="000066"/>
                </a:solidFill>
              </a:rPr>
              <a:t>Real Estate Agents &amp; Brokers are at the center of a person’s most likely emotional, and expensive, purchase</a:t>
            </a:r>
          </a:p>
          <a:p>
            <a:pPr>
              <a:lnSpc>
                <a:spcPct val="100000"/>
              </a:lnSpc>
              <a:buClrTx/>
              <a:buSzTx/>
              <a:buFontTx/>
              <a:buNone/>
            </a:pPr>
            <a:endParaRPr lang="en-US" sz="2400" dirty="0">
              <a:solidFill>
                <a:schemeClr val="tx1"/>
              </a:solidFill>
            </a:endParaRPr>
          </a:p>
          <a:p>
            <a:pPr>
              <a:lnSpc>
                <a:spcPct val="100000"/>
              </a:lnSpc>
              <a:buClrTx/>
              <a:buSzTx/>
              <a:buFontTx/>
              <a:buNone/>
            </a:pPr>
            <a:endParaRPr lang="en-US" sz="2400" dirty="0">
              <a:solidFill>
                <a:schemeClr val="tx1"/>
              </a:solidFill>
            </a:endParaRPr>
          </a:p>
        </p:txBody>
      </p:sp>
      <p:sp>
        <p:nvSpPr>
          <p:cNvPr id="7172" name="Rectangle 4"/>
          <p:cNvSpPr>
            <a:spLocks noGrp="1" noChangeArrowheads="1"/>
          </p:cNvSpPr>
          <p:nvPr>
            <p:ph type="title"/>
          </p:nvPr>
        </p:nvSpPr>
        <p:spPr>
          <a:xfrm>
            <a:off x="1150938" y="617538"/>
            <a:ext cx="6011862" cy="1143000"/>
          </a:xfrm>
          <a:noFill/>
          <a:ln/>
        </p:spPr>
        <p:txBody>
          <a:bodyPr lIns="92075" tIns="46038" rIns="92075" bIns="46038" anchor="ctr"/>
          <a:lstStyle/>
          <a:p>
            <a:r>
              <a:rPr lang="en-US" sz="3200" b="1" dirty="0">
                <a:solidFill>
                  <a:schemeClr val="tx1"/>
                </a:solidFill>
              </a:rPr>
              <a:t>The Real Estate Professional</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200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ppt_x"/>
                                          </p:val>
                                        </p:tav>
                                        <p:tav tm="100000">
                                          <p:val>
                                            <p:strVal val="#ppt_x"/>
                                          </p:val>
                                        </p:tav>
                                      </p:tavLst>
                                    </p:anim>
                                    <p:anim calcmode="lin" valueType="num">
                                      <p:cBhvr additive="base">
                                        <p:cTn id="8"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2133600"/>
            <a:ext cx="7543800" cy="4247317"/>
          </a:xfrm>
          <a:prstGeom prst="rect">
            <a:avLst/>
          </a:prstGeom>
          <a:noFill/>
        </p:spPr>
        <p:txBody>
          <a:bodyPr wrap="square" rtlCol="0">
            <a:spAutoFit/>
          </a:bodyPr>
          <a:lstStyle/>
          <a:p>
            <a:r>
              <a:rPr lang="en-US" sz="2800" dirty="0">
                <a:solidFill>
                  <a:schemeClr val="tx1"/>
                </a:solidFill>
              </a:rPr>
              <a:t>Errors &amp; Omissions as a Risk Management Tool</a:t>
            </a:r>
          </a:p>
          <a:p>
            <a:endParaRPr lang="en-US" sz="2800" u="sng" dirty="0">
              <a:solidFill>
                <a:schemeClr val="tx1"/>
              </a:solidFill>
            </a:endParaRPr>
          </a:p>
          <a:p>
            <a:r>
              <a:rPr lang="en-US" sz="2400" dirty="0">
                <a:solidFill>
                  <a:srgbClr val="000066"/>
                </a:solidFill>
              </a:rPr>
              <a:t>An E&amp;O Policy can act as a roadmap to better practice management</a:t>
            </a:r>
          </a:p>
          <a:p>
            <a:endParaRPr lang="en-US" sz="2400" dirty="0">
              <a:solidFill>
                <a:srgbClr val="000066"/>
              </a:solidFill>
            </a:endParaRPr>
          </a:p>
          <a:p>
            <a:r>
              <a:rPr lang="en-US" sz="2400" dirty="0">
                <a:solidFill>
                  <a:srgbClr val="000066"/>
                </a:solidFill>
                <a:latin typeface="Times New Roman"/>
                <a:cs typeface="Times New Roman"/>
              </a:rPr>
              <a:t>• </a:t>
            </a:r>
            <a:r>
              <a:rPr lang="en-US" sz="2400" dirty="0">
                <a:solidFill>
                  <a:srgbClr val="000066"/>
                </a:solidFill>
                <a:cs typeface="Tahoma" pitchFamily="34" charset="0"/>
              </a:rPr>
              <a:t>Provisions of coverage define parameters  for your practice</a:t>
            </a:r>
          </a:p>
          <a:p>
            <a:endParaRPr lang="en-US" sz="2400" dirty="0">
              <a:solidFill>
                <a:schemeClr val="tx1"/>
              </a:solidFill>
              <a:cs typeface="Tahoma" pitchFamily="34" charset="0"/>
            </a:endParaRPr>
          </a:p>
          <a:p>
            <a:endParaRPr lang="en-US" sz="2400" dirty="0">
              <a:solidFill>
                <a:schemeClr val="tx1"/>
              </a:solidFill>
              <a:cs typeface="Tahoma" pitchFamily="34" charset="0"/>
            </a:endParaRPr>
          </a:p>
          <a:p>
            <a:endParaRPr lang="en-US" sz="2400" dirty="0">
              <a:solidFill>
                <a:schemeClr val="tx1"/>
              </a:solidFill>
              <a:cs typeface="Tahoma" pitchFamily="34" charset="0"/>
            </a:endParaRPr>
          </a:p>
          <a:p>
            <a:endParaRPr lang="en-US" sz="2400" dirty="0">
              <a:solidFill>
                <a:schemeClr val="tx1"/>
              </a:solidFill>
              <a:cs typeface="Tahoma"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76400" y="609600"/>
            <a:ext cx="6781800" cy="1066800"/>
          </a:xfrm>
          <a:noFill/>
          <a:ln/>
        </p:spPr>
        <p:txBody>
          <a:bodyPr lIns="92075" tIns="46038" rIns="92075" bIns="46038" anchor="ctr"/>
          <a:lstStyle/>
          <a:p>
            <a:pPr algn="ctr"/>
            <a:r>
              <a:rPr lang="en-US" sz="2400" b="1" dirty="0">
                <a:solidFill>
                  <a:schemeClr val="tx1"/>
                </a:solidFill>
              </a:rPr>
              <a:t>Professional Services Often Covered in</a:t>
            </a:r>
            <a:br>
              <a:rPr lang="en-US" sz="2400" b="1" dirty="0">
                <a:solidFill>
                  <a:schemeClr val="tx1"/>
                </a:solidFill>
              </a:rPr>
            </a:br>
            <a:r>
              <a:rPr lang="en-US" sz="2400" b="1" dirty="0">
                <a:solidFill>
                  <a:schemeClr val="tx1"/>
                </a:solidFill>
              </a:rPr>
              <a:t>Errors &amp; Omissions Insurance for </a:t>
            </a:r>
            <a:br>
              <a:rPr lang="en-US" sz="2400" b="1" dirty="0">
                <a:solidFill>
                  <a:schemeClr val="tx1"/>
                </a:solidFill>
              </a:rPr>
            </a:br>
            <a:r>
              <a:rPr lang="en-US" sz="2400" b="1" dirty="0">
                <a:solidFill>
                  <a:schemeClr val="tx1"/>
                </a:solidFill>
              </a:rPr>
              <a:t>Real Estate Agents &amp; Brokers</a:t>
            </a:r>
            <a:br>
              <a:rPr lang="en-US" sz="2400" b="1" dirty="0">
                <a:solidFill>
                  <a:srgbClr val="008000"/>
                </a:solidFill>
              </a:rPr>
            </a:br>
            <a:endParaRPr lang="en-US" sz="2400" b="1" dirty="0">
              <a:solidFill>
                <a:srgbClr val="008000"/>
              </a:solidFill>
            </a:endParaRPr>
          </a:p>
        </p:txBody>
      </p:sp>
      <p:sp>
        <p:nvSpPr>
          <p:cNvPr id="13315" name="Rectangle 3"/>
          <p:cNvSpPr>
            <a:spLocks noChangeArrowheads="1"/>
          </p:cNvSpPr>
          <p:nvPr/>
        </p:nvSpPr>
        <p:spPr bwMode="auto">
          <a:xfrm>
            <a:off x="1905000" y="2133600"/>
            <a:ext cx="6705600" cy="3200400"/>
          </a:xfrm>
          <a:prstGeom prst="rect">
            <a:avLst/>
          </a:prstGeom>
          <a:noFill/>
          <a:ln w="9525">
            <a:noFill/>
            <a:miter lim="800000"/>
            <a:headEnd/>
            <a:tailEnd/>
          </a:ln>
          <a:effectLst/>
        </p:spPr>
        <p:txBody>
          <a:bodyPr lIns="92075" tIns="46038" rIns="92075" bIns="46038"/>
          <a:lstStyle/>
          <a:p>
            <a:pPr marL="342900" indent="-342900" algn="l">
              <a:lnSpc>
                <a:spcPct val="100000"/>
              </a:lnSpc>
              <a:spcBef>
                <a:spcPct val="20000"/>
              </a:spcBef>
              <a:buClr>
                <a:schemeClr val="tx2"/>
              </a:buClr>
              <a:buSzPct val="115000"/>
              <a:buFontTx/>
              <a:buChar char="•"/>
            </a:pPr>
            <a:r>
              <a:rPr lang="en-US" sz="2400" dirty="0">
                <a:solidFill>
                  <a:srgbClr val="002060"/>
                </a:solidFill>
              </a:rPr>
              <a:t>Real Estate Agents or Brokers </a:t>
            </a:r>
          </a:p>
          <a:p>
            <a:pPr marL="342900" indent="-342900" algn="l">
              <a:lnSpc>
                <a:spcPct val="100000"/>
              </a:lnSpc>
              <a:spcBef>
                <a:spcPct val="20000"/>
              </a:spcBef>
              <a:buClr>
                <a:schemeClr val="tx2"/>
              </a:buClr>
              <a:buSzPct val="115000"/>
              <a:buFontTx/>
              <a:buChar char="•"/>
            </a:pPr>
            <a:r>
              <a:rPr lang="en-US" sz="2400" dirty="0">
                <a:solidFill>
                  <a:srgbClr val="002060"/>
                </a:solidFill>
              </a:rPr>
              <a:t>Appraisers </a:t>
            </a:r>
          </a:p>
          <a:p>
            <a:pPr marL="342900" indent="-342900" algn="l">
              <a:lnSpc>
                <a:spcPct val="100000"/>
              </a:lnSpc>
              <a:spcBef>
                <a:spcPct val="20000"/>
              </a:spcBef>
              <a:buClr>
                <a:schemeClr val="tx2"/>
              </a:buClr>
              <a:buSzPct val="115000"/>
              <a:buFontTx/>
              <a:buChar char="•"/>
            </a:pPr>
            <a:r>
              <a:rPr lang="en-US" sz="2400" dirty="0">
                <a:solidFill>
                  <a:srgbClr val="002060"/>
                </a:solidFill>
              </a:rPr>
              <a:t>Consultants </a:t>
            </a:r>
          </a:p>
          <a:p>
            <a:pPr marL="342900" indent="-342900" algn="l">
              <a:lnSpc>
                <a:spcPct val="100000"/>
              </a:lnSpc>
              <a:spcBef>
                <a:spcPct val="20000"/>
              </a:spcBef>
              <a:buClr>
                <a:schemeClr val="tx2"/>
              </a:buClr>
              <a:buSzPct val="115000"/>
              <a:buFontTx/>
              <a:buChar char="•"/>
            </a:pPr>
            <a:r>
              <a:rPr lang="en-US" sz="2400" dirty="0">
                <a:solidFill>
                  <a:srgbClr val="002060"/>
                </a:solidFill>
              </a:rPr>
              <a:t>Property Managers</a:t>
            </a:r>
            <a:r>
              <a:rPr lang="en-US" sz="2800" dirty="0">
                <a:solidFill>
                  <a:srgbClr val="002060"/>
                </a:solidFill>
              </a:rPr>
              <a:t> </a:t>
            </a:r>
          </a:p>
          <a:p>
            <a:pPr marL="342900" indent="-342900" algn="l">
              <a:lnSpc>
                <a:spcPct val="100000"/>
              </a:lnSpc>
              <a:spcBef>
                <a:spcPct val="20000"/>
              </a:spcBef>
              <a:buClr>
                <a:schemeClr val="tx2"/>
              </a:buClr>
              <a:buSzPct val="115000"/>
              <a:buFontTx/>
              <a:buChar char="•"/>
            </a:pPr>
            <a:r>
              <a:rPr lang="en-US" sz="2400" dirty="0">
                <a:solidFill>
                  <a:srgbClr val="002060"/>
                </a:solidFill>
              </a:rPr>
              <a:t>Auctioneers </a:t>
            </a:r>
          </a:p>
          <a:p>
            <a:pPr marL="342900" indent="-342900" algn="l">
              <a:lnSpc>
                <a:spcPct val="100000"/>
              </a:lnSpc>
              <a:spcBef>
                <a:spcPct val="20000"/>
              </a:spcBef>
              <a:buClr>
                <a:schemeClr val="tx2"/>
              </a:buClr>
              <a:buSzPct val="115000"/>
              <a:buFontTx/>
              <a:buChar char="•"/>
            </a:pPr>
            <a:r>
              <a:rPr lang="en-US" sz="2400" dirty="0">
                <a:solidFill>
                  <a:srgbClr val="002060"/>
                </a:solidFill>
              </a:rPr>
              <a:t>Short Term Escrow Services</a:t>
            </a:r>
          </a:p>
          <a:p>
            <a:pPr marL="342900" indent="-342900" algn="l">
              <a:lnSpc>
                <a:spcPct val="100000"/>
              </a:lnSpc>
              <a:spcBef>
                <a:spcPct val="20000"/>
              </a:spcBef>
              <a:buClr>
                <a:schemeClr val="tx2"/>
              </a:buClr>
              <a:buSzPct val="115000"/>
              <a:buFontTx/>
              <a:buChar char="•"/>
            </a:pPr>
            <a:r>
              <a:rPr lang="en-US" sz="2400" dirty="0">
                <a:solidFill>
                  <a:srgbClr val="002060"/>
                </a:solidFill>
              </a:rPr>
              <a:t>Notary Public</a:t>
            </a:r>
          </a:p>
          <a:p>
            <a:pPr marL="342900" indent="-342900" algn="l">
              <a:lnSpc>
                <a:spcPct val="100000"/>
              </a:lnSpc>
              <a:spcBef>
                <a:spcPct val="20000"/>
              </a:spcBef>
              <a:buClr>
                <a:schemeClr val="tx2"/>
              </a:buClr>
              <a:buSzPct val="115000"/>
              <a:buFontTx/>
              <a:buChar char="•"/>
            </a:pPr>
            <a:r>
              <a:rPr lang="en-US" sz="2400" dirty="0">
                <a:solidFill>
                  <a:schemeClr val="bg2"/>
                </a:solidFill>
              </a:rPr>
              <a:t>Not all policies cover these services!</a:t>
            </a:r>
            <a:r>
              <a:rPr lang="en-US" sz="2400" dirty="0"/>
              <a:t> </a:t>
            </a:r>
          </a:p>
          <a:p>
            <a:pPr marL="342900" indent="-342900" algn="l">
              <a:lnSpc>
                <a:spcPct val="100000"/>
              </a:lnSpc>
              <a:spcBef>
                <a:spcPct val="20000"/>
              </a:spcBef>
              <a:buClr>
                <a:schemeClr val="tx2"/>
              </a:buClr>
              <a:buSzPct val="115000"/>
              <a:buFontTx/>
              <a:buChar char="•"/>
            </a:pPr>
            <a:endParaRPr lang="en-US" sz="2400" b="0" dirty="0"/>
          </a:p>
          <a:p>
            <a:pPr marL="342900" indent="-342900" algn="l">
              <a:lnSpc>
                <a:spcPct val="100000"/>
              </a:lnSpc>
              <a:spcBef>
                <a:spcPct val="20000"/>
              </a:spcBef>
              <a:buClr>
                <a:schemeClr val="tx2"/>
              </a:buClr>
              <a:buSzPct val="115000"/>
              <a:buFontTx/>
              <a:buChar char="•"/>
            </a:pPr>
            <a:endParaRPr lang="en-US" sz="2400" b="0" dirty="0"/>
          </a:p>
          <a:p>
            <a:pPr marL="342900" indent="-342900" algn="l">
              <a:lnSpc>
                <a:spcPct val="100000"/>
              </a:lnSpc>
              <a:spcBef>
                <a:spcPct val="20000"/>
              </a:spcBef>
              <a:buClr>
                <a:schemeClr val="tx2"/>
              </a:buClr>
              <a:buSzPct val="115000"/>
              <a:buFontTx/>
              <a:buChar char="•"/>
            </a:pPr>
            <a:endParaRPr lang="en-US" sz="2400" b="0" dirty="0"/>
          </a:p>
          <a:p>
            <a:pPr marL="342900" indent="-342900" algn="l">
              <a:lnSpc>
                <a:spcPct val="100000"/>
              </a:lnSpc>
              <a:spcBef>
                <a:spcPct val="20000"/>
              </a:spcBef>
              <a:buClr>
                <a:schemeClr val="tx2"/>
              </a:buClr>
              <a:buSzPct val="115000"/>
              <a:buFontTx/>
              <a:buChar char="•"/>
            </a:pPr>
            <a:endParaRPr lang="en-US" sz="2800" b="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
                                  </p:stCondLst>
                                  <p:iterate type="wd">
                                    <p:tmPct val="100000"/>
                                  </p:iterate>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300" fill="hold"/>
                                        <p:tgtEl>
                                          <p:spTgt spid="13315"/>
                                        </p:tgtEl>
                                        <p:attrNameLst>
                                          <p:attrName>ppt_x</p:attrName>
                                        </p:attrNameLst>
                                      </p:cBhvr>
                                      <p:tavLst>
                                        <p:tav tm="0">
                                          <p:val>
                                            <p:strVal val="0-#ppt_w/2"/>
                                          </p:val>
                                        </p:tav>
                                        <p:tav tm="100000">
                                          <p:val>
                                            <p:strVal val="#ppt_x"/>
                                          </p:val>
                                        </p:tav>
                                      </p:tavLst>
                                    </p:anim>
                                    <p:anim calcmode="lin" valueType="num">
                                      <p:cBhvr additive="base">
                                        <p:cTn id="8" dur="300" fill="hold"/>
                                        <p:tgtEl>
                                          <p:spTgt spid="133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600200" y="762000"/>
            <a:ext cx="6469063" cy="762000"/>
          </a:xfrm>
          <a:noFill/>
          <a:ln/>
        </p:spPr>
        <p:txBody>
          <a:bodyPr lIns="92075" tIns="46038" rIns="92075" bIns="46038" anchor="ctr"/>
          <a:lstStyle/>
          <a:p>
            <a:pPr algn="ctr"/>
            <a:r>
              <a:rPr lang="en-US" sz="2800" b="1" dirty="0">
                <a:solidFill>
                  <a:schemeClr val="bg2"/>
                </a:solidFill>
              </a:rPr>
              <a:t>What is Covered </a:t>
            </a:r>
            <a:r>
              <a:rPr lang="en-US" sz="2800" b="1" dirty="0">
                <a:solidFill>
                  <a:schemeClr val="tx1"/>
                </a:solidFill>
              </a:rPr>
              <a:t>?</a:t>
            </a:r>
          </a:p>
        </p:txBody>
      </p:sp>
      <p:sp>
        <p:nvSpPr>
          <p:cNvPr id="15363" name="Rectangle 3"/>
          <p:cNvSpPr>
            <a:spLocks noChangeArrowheads="1"/>
          </p:cNvSpPr>
          <p:nvPr/>
        </p:nvSpPr>
        <p:spPr bwMode="auto">
          <a:xfrm>
            <a:off x="1219200" y="1905000"/>
            <a:ext cx="7543800" cy="1016305"/>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Tx/>
              <a:buSzTx/>
              <a:buFontTx/>
              <a:buNone/>
            </a:pPr>
            <a:r>
              <a:rPr lang="en-US" b="0" dirty="0">
                <a:solidFill>
                  <a:srgbClr val="000066"/>
                </a:solidFill>
              </a:rPr>
              <a:t>The professional services performed on behalf of the client resulting in the payment of a fee, commission, or other compensation while acting as a </a:t>
            </a:r>
            <a:r>
              <a:rPr lang="en-US" b="0" u="sng" dirty="0">
                <a:solidFill>
                  <a:srgbClr val="000066"/>
                </a:solidFill>
              </a:rPr>
              <a:t>Residential or Commercial</a:t>
            </a:r>
            <a:r>
              <a:rPr lang="en-US" b="0" dirty="0">
                <a:solidFill>
                  <a:srgbClr val="000066"/>
                </a:solidFill>
              </a:rPr>
              <a:t>: </a:t>
            </a:r>
          </a:p>
        </p:txBody>
      </p:sp>
      <p:sp>
        <p:nvSpPr>
          <p:cNvPr id="15364" name="Rectangle 4"/>
          <p:cNvSpPr>
            <a:spLocks noChangeArrowheads="1"/>
          </p:cNvSpPr>
          <p:nvPr/>
        </p:nvSpPr>
        <p:spPr bwMode="auto">
          <a:xfrm>
            <a:off x="1447800" y="3032125"/>
            <a:ext cx="7162800" cy="396875"/>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dirty="0">
                <a:solidFill>
                  <a:schemeClr val="tx1"/>
                </a:solidFill>
                <a:latin typeface="Arial" charset="0"/>
              </a:rPr>
              <a:t> </a:t>
            </a:r>
            <a:r>
              <a:rPr lang="en-US" b="0" dirty="0"/>
              <a:t>Buyer's or Sellers Broker or Agent</a:t>
            </a:r>
          </a:p>
        </p:txBody>
      </p:sp>
      <p:sp>
        <p:nvSpPr>
          <p:cNvPr id="15365" name="Rectangle 5"/>
          <p:cNvSpPr>
            <a:spLocks noChangeArrowheads="1"/>
          </p:cNvSpPr>
          <p:nvPr/>
        </p:nvSpPr>
        <p:spPr bwMode="auto">
          <a:xfrm>
            <a:off x="1371600" y="3810000"/>
            <a:ext cx="6858000" cy="396875"/>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dirty="0">
                <a:solidFill>
                  <a:schemeClr val="tx1"/>
                </a:solidFill>
                <a:latin typeface="Arial" charset="0"/>
              </a:rPr>
              <a:t>  </a:t>
            </a:r>
            <a:r>
              <a:rPr lang="en-US" b="0" dirty="0"/>
              <a:t>Appraiser of Real Estate</a:t>
            </a:r>
          </a:p>
        </p:txBody>
      </p:sp>
      <p:sp>
        <p:nvSpPr>
          <p:cNvPr id="15366" name="Rectangle 6"/>
          <p:cNvSpPr>
            <a:spLocks noChangeArrowheads="1"/>
          </p:cNvSpPr>
          <p:nvPr/>
        </p:nvSpPr>
        <p:spPr bwMode="auto">
          <a:xfrm>
            <a:off x="1371600" y="4191000"/>
            <a:ext cx="6934200" cy="400752"/>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dirty="0">
                <a:solidFill>
                  <a:schemeClr val="tx1"/>
                </a:solidFill>
                <a:latin typeface="Arial" charset="0"/>
              </a:rPr>
              <a:t>  </a:t>
            </a:r>
            <a:r>
              <a:rPr lang="en-US" b="0" dirty="0"/>
              <a:t>Real Estate Consultant/Counselor</a:t>
            </a:r>
          </a:p>
        </p:txBody>
      </p:sp>
      <p:sp>
        <p:nvSpPr>
          <p:cNvPr id="15367" name="Rectangle 7"/>
          <p:cNvSpPr>
            <a:spLocks noChangeArrowheads="1"/>
          </p:cNvSpPr>
          <p:nvPr/>
        </p:nvSpPr>
        <p:spPr bwMode="auto">
          <a:xfrm>
            <a:off x="1371600" y="4572000"/>
            <a:ext cx="6934200" cy="396875"/>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dirty="0">
                <a:solidFill>
                  <a:schemeClr val="tx1"/>
                </a:solidFill>
                <a:latin typeface="Arial" charset="0"/>
              </a:rPr>
              <a:t>  </a:t>
            </a:r>
            <a:r>
              <a:rPr lang="en-US" b="0" dirty="0"/>
              <a:t>Auctioneer</a:t>
            </a:r>
          </a:p>
        </p:txBody>
      </p:sp>
      <p:sp>
        <p:nvSpPr>
          <p:cNvPr id="15368" name="Rectangle 8"/>
          <p:cNvSpPr>
            <a:spLocks noChangeArrowheads="1"/>
          </p:cNvSpPr>
          <p:nvPr/>
        </p:nvSpPr>
        <p:spPr bwMode="auto">
          <a:xfrm>
            <a:off x="1371600" y="4953000"/>
            <a:ext cx="7315200" cy="400752"/>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b="0" dirty="0"/>
              <a:t>  Property Manager</a:t>
            </a:r>
          </a:p>
        </p:txBody>
      </p:sp>
      <p:sp>
        <p:nvSpPr>
          <p:cNvPr id="15369" name="Rectangle 9"/>
          <p:cNvSpPr>
            <a:spLocks noChangeArrowheads="1"/>
          </p:cNvSpPr>
          <p:nvPr/>
        </p:nvSpPr>
        <p:spPr bwMode="auto">
          <a:xfrm>
            <a:off x="1447800" y="3429000"/>
            <a:ext cx="6934200" cy="396875"/>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Tx/>
            </a:pPr>
            <a:r>
              <a:rPr lang="en-US" dirty="0">
                <a:solidFill>
                  <a:schemeClr val="tx1"/>
                </a:solidFill>
                <a:latin typeface="Arial" charset="0"/>
              </a:rPr>
              <a:t> </a:t>
            </a:r>
            <a:r>
              <a:rPr lang="en-US" b="0" dirty="0"/>
              <a:t>Transactional Broker or Agent </a:t>
            </a:r>
          </a:p>
        </p:txBody>
      </p:sp>
      <p:sp>
        <p:nvSpPr>
          <p:cNvPr id="15373" name="Text Box 13"/>
          <p:cNvSpPr txBox="1">
            <a:spLocks noChangeArrowheads="1"/>
          </p:cNvSpPr>
          <p:nvPr/>
        </p:nvSpPr>
        <p:spPr bwMode="auto">
          <a:xfrm>
            <a:off x="6477000" y="381000"/>
            <a:ext cx="2209800" cy="457200"/>
          </a:xfrm>
          <a:prstGeom prst="rect">
            <a:avLst/>
          </a:prstGeom>
          <a:noFill/>
          <a:ln w="9525">
            <a:noFill/>
            <a:miter lim="800000"/>
            <a:headEnd/>
            <a:tailEnd/>
          </a:ln>
          <a:effectLst/>
        </p:spPr>
        <p:txBody>
          <a:bodyPr>
            <a:spAutoFit/>
          </a:bodyPr>
          <a:lstStyle/>
          <a:p>
            <a:pPr algn="l">
              <a:lnSpc>
                <a:spcPct val="100000"/>
              </a:lnSpc>
              <a:spcBef>
                <a:spcPct val="50000"/>
              </a:spcBef>
              <a:buClrTx/>
              <a:buSzTx/>
              <a:buFontTx/>
              <a:buNone/>
            </a:pPr>
            <a:endParaRPr lang="en-US" sz="2400" b="0" dirty="0">
              <a:solidFill>
                <a:schemeClr val="tx1"/>
              </a:solidFil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5364"/>
                                        </p:tgtEl>
                                        <p:attrNameLst>
                                          <p:attrName>style.visibility</p:attrName>
                                        </p:attrNameLst>
                                      </p:cBhvr>
                                      <p:to>
                                        <p:strVal val="visible"/>
                                      </p:to>
                                    </p:set>
                                    <p:anim calcmode="lin" valueType="num">
                                      <p:cBhvr additive="base">
                                        <p:cTn id="11" dur="500" fill="hold"/>
                                        <p:tgtEl>
                                          <p:spTgt spid="15364"/>
                                        </p:tgtEl>
                                        <p:attrNameLst>
                                          <p:attrName>ppt_x</p:attrName>
                                        </p:attrNameLst>
                                      </p:cBhvr>
                                      <p:tavLst>
                                        <p:tav tm="0">
                                          <p:val>
                                            <p:strVal val="0-#ppt_w/2"/>
                                          </p:val>
                                        </p:tav>
                                        <p:tav tm="100000">
                                          <p:val>
                                            <p:strVal val="#ppt_x"/>
                                          </p:val>
                                        </p:tav>
                                      </p:tavLst>
                                    </p:anim>
                                    <p:anim calcmode="lin" valueType="num">
                                      <p:cBhvr additive="base">
                                        <p:cTn id="12"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5369"/>
                                        </p:tgtEl>
                                        <p:attrNameLst>
                                          <p:attrName>style.visibility</p:attrName>
                                        </p:attrNameLst>
                                      </p:cBhvr>
                                      <p:to>
                                        <p:strVal val="visible"/>
                                      </p:to>
                                    </p:set>
                                    <p:anim calcmode="lin" valueType="num">
                                      <p:cBhvr additive="base">
                                        <p:cTn id="17" dur="500" fill="hold"/>
                                        <p:tgtEl>
                                          <p:spTgt spid="15369"/>
                                        </p:tgtEl>
                                        <p:attrNameLst>
                                          <p:attrName>ppt_x</p:attrName>
                                        </p:attrNameLst>
                                      </p:cBhvr>
                                      <p:tavLst>
                                        <p:tav tm="0">
                                          <p:val>
                                            <p:strVal val="0-#ppt_w/2"/>
                                          </p:val>
                                        </p:tav>
                                        <p:tav tm="100000">
                                          <p:val>
                                            <p:strVal val="#ppt_x"/>
                                          </p:val>
                                        </p:tav>
                                      </p:tavLst>
                                    </p:anim>
                                    <p:anim calcmode="lin" valueType="num">
                                      <p:cBhvr additive="base">
                                        <p:cTn id="18" dur="500" fill="hold"/>
                                        <p:tgtEl>
                                          <p:spTgt spid="1536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5365"/>
                                        </p:tgtEl>
                                        <p:attrNameLst>
                                          <p:attrName>style.visibility</p:attrName>
                                        </p:attrNameLst>
                                      </p:cBhvr>
                                      <p:to>
                                        <p:strVal val="visible"/>
                                      </p:to>
                                    </p:set>
                                    <p:anim calcmode="lin" valueType="num">
                                      <p:cBhvr additive="base">
                                        <p:cTn id="23" dur="500" fill="hold"/>
                                        <p:tgtEl>
                                          <p:spTgt spid="15365"/>
                                        </p:tgtEl>
                                        <p:attrNameLst>
                                          <p:attrName>ppt_x</p:attrName>
                                        </p:attrNameLst>
                                      </p:cBhvr>
                                      <p:tavLst>
                                        <p:tav tm="0">
                                          <p:val>
                                            <p:strVal val="0-#ppt_w/2"/>
                                          </p:val>
                                        </p:tav>
                                        <p:tav tm="100000">
                                          <p:val>
                                            <p:strVal val="#ppt_x"/>
                                          </p:val>
                                        </p:tav>
                                      </p:tavLst>
                                    </p:anim>
                                    <p:anim calcmode="lin" valueType="num">
                                      <p:cBhvr additive="base">
                                        <p:cTn id="24" dur="500" fill="hold"/>
                                        <p:tgtEl>
                                          <p:spTgt spid="1536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5366"/>
                                        </p:tgtEl>
                                        <p:attrNameLst>
                                          <p:attrName>style.visibility</p:attrName>
                                        </p:attrNameLst>
                                      </p:cBhvr>
                                      <p:to>
                                        <p:strVal val="visible"/>
                                      </p:to>
                                    </p:set>
                                    <p:anim calcmode="lin" valueType="num">
                                      <p:cBhvr additive="base">
                                        <p:cTn id="29" dur="500" fill="hold"/>
                                        <p:tgtEl>
                                          <p:spTgt spid="15366"/>
                                        </p:tgtEl>
                                        <p:attrNameLst>
                                          <p:attrName>ppt_x</p:attrName>
                                        </p:attrNameLst>
                                      </p:cBhvr>
                                      <p:tavLst>
                                        <p:tav tm="0">
                                          <p:val>
                                            <p:strVal val="0-#ppt_w/2"/>
                                          </p:val>
                                        </p:tav>
                                        <p:tav tm="100000">
                                          <p:val>
                                            <p:strVal val="#ppt_x"/>
                                          </p:val>
                                        </p:tav>
                                      </p:tavLst>
                                    </p:anim>
                                    <p:anim calcmode="lin" valueType="num">
                                      <p:cBhvr additive="base">
                                        <p:cTn id="30" dur="500" fill="hold"/>
                                        <p:tgtEl>
                                          <p:spTgt spid="1536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5367"/>
                                        </p:tgtEl>
                                        <p:attrNameLst>
                                          <p:attrName>style.visibility</p:attrName>
                                        </p:attrNameLst>
                                      </p:cBhvr>
                                      <p:to>
                                        <p:strVal val="visible"/>
                                      </p:to>
                                    </p:set>
                                    <p:anim calcmode="lin" valueType="num">
                                      <p:cBhvr additive="base">
                                        <p:cTn id="35" dur="500" fill="hold"/>
                                        <p:tgtEl>
                                          <p:spTgt spid="15367"/>
                                        </p:tgtEl>
                                        <p:attrNameLst>
                                          <p:attrName>ppt_x</p:attrName>
                                        </p:attrNameLst>
                                      </p:cBhvr>
                                      <p:tavLst>
                                        <p:tav tm="0">
                                          <p:val>
                                            <p:strVal val="0-#ppt_w/2"/>
                                          </p:val>
                                        </p:tav>
                                        <p:tav tm="100000">
                                          <p:val>
                                            <p:strVal val="#ppt_x"/>
                                          </p:val>
                                        </p:tav>
                                      </p:tavLst>
                                    </p:anim>
                                    <p:anim calcmode="lin" valueType="num">
                                      <p:cBhvr additive="base">
                                        <p:cTn id="36" dur="500" fill="hold"/>
                                        <p:tgtEl>
                                          <p:spTgt spid="15367"/>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5368"/>
                                        </p:tgtEl>
                                        <p:attrNameLst>
                                          <p:attrName>style.visibility</p:attrName>
                                        </p:attrNameLst>
                                      </p:cBhvr>
                                      <p:to>
                                        <p:strVal val="visible"/>
                                      </p:to>
                                    </p:set>
                                    <p:anim calcmode="lin" valueType="num">
                                      <p:cBhvr additive="base">
                                        <p:cTn id="41" dur="500" fill="hold"/>
                                        <p:tgtEl>
                                          <p:spTgt spid="15368"/>
                                        </p:tgtEl>
                                        <p:attrNameLst>
                                          <p:attrName>ppt_x</p:attrName>
                                        </p:attrNameLst>
                                      </p:cBhvr>
                                      <p:tavLst>
                                        <p:tav tm="0">
                                          <p:val>
                                            <p:strVal val="0-#ppt_w/2"/>
                                          </p:val>
                                        </p:tav>
                                        <p:tav tm="100000">
                                          <p:val>
                                            <p:strVal val="#ppt_x"/>
                                          </p:val>
                                        </p:tav>
                                      </p:tavLst>
                                    </p:anim>
                                    <p:anim calcmode="lin" valueType="num">
                                      <p:cBhvr additive="base">
                                        <p:cTn id="42" dur="500" fill="hold"/>
                                        <p:tgtEl>
                                          <p:spTgt spid="153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utoUpdateAnimBg="0"/>
      <p:bldP spid="15364" grpId="0" autoUpdateAnimBg="0"/>
      <p:bldP spid="15365" grpId="0" autoUpdateAnimBg="0"/>
      <p:bldP spid="15366" grpId="0" autoUpdateAnimBg="0"/>
      <p:bldP spid="15367" grpId="0" autoUpdateAnimBg="0"/>
      <p:bldP spid="15368" grpId="0" autoUpdateAnimBg="0"/>
      <p:bldP spid="1536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52600" y="304800"/>
            <a:ext cx="5935663" cy="1066800"/>
          </a:xfrm>
          <a:noFill/>
          <a:ln/>
        </p:spPr>
        <p:txBody>
          <a:bodyPr lIns="92075" tIns="46038" rIns="92075" bIns="46038" anchor="ctr"/>
          <a:lstStyle/>
          <a:p>
            <a:pPr algn="ctr"/>
            <a:r>
              <a:rPr lang="en-US" sz="2800" b="1" u="sng" dirty="0">
                <a:solidFill>
                  <a:schemeClr val="bg2"/>
                </a:solidFill>
              </a:rPr>
              <a:t>Most E&amp;O Policies Offer Broad Policy Features</a:t>
            </a:r>
            <a:br>
              <a:rPr lang="en-US" sz="2800" b="1" dirty="0">
                <a:solidFill>
                  <a:schemeClr val="bg2"/>
                </a:solidFill>
              </a:rPr>
            </a:br>
            <a:endParaRPr lang="en-US" sz="2800" b="1" dirty="0">
              <a:solidFill>
                <a:schemeClr val="bg2"/>
              </a:solidFill>
            </a:endParaRPr>
          </a:p>
        </p:txBody>
      </p:sp>
      <p:sp>
        <p:nvSpPr>
          <p:cNvPr id="17411" name="Rectangle 3"/>
          <p:cNvSpPr>
            <a:spLocks noChangeArrowheads="1"/>
          </p:cNvSpPr>
          <p:nvPr/>
        </p:nvSpPr>
        <p:spPr bwMode="auto">
          <a:xfrm>
            <a:off x="762000" y="1524000"/>
            <a:ext cx="7772400" cy="457200"/>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Tx/>
              <a:buSzTx/>
              <a:buFontTx/>
              <a:buNone/>
            </a:pPr>
            <a:endParaRPr lang="en-US" sz="1800" b="0" dirty="0">
              <a:solidFill>
                <a:schemeClr val="tx1"/>
              </a:solidFill>
              <a:latin typeface="Arial" charset="0"/>
            </a:endParaRPr>
          </a:p>
        </p:txBody>
      </p:sp>
      <p:sp>
        <p:nvSpPr>
          <p:cNvPr id="17412" name="Rectangle 4"/>
          <p:cNvSpPr>
            <a:spLocks noChangeArrowheads="1"/>
          </p:cNvSpPr>
          <p:nvPr/>
        </p:nvSpPr>
        <p:spPr bwMode="auto">
          <a:xfrm>
            <a:off x="914400" y="2209800"/>
            <a:ext cx="7162800" cy="770084"/>
          </a:xfrm>
          <a:prstGeom prst="rect">
            <a:avLst/>
          </a:prstGeom>
          <a:noFill/>
          <a:ln w="9525">
            <a:noFill/>
            <a:miter lim="800000"/>
            <a:headEnd/>
            <a:tailEnd/>
          </a:ln>
          <a:effectLst/>
        </p:spPr>
        <p:txBody>
          <a:bodyPr lIns="92075" tIns="46038" rIns="92075" bIns="46038">
            <a:spAutoFit/>
          </a:bodyPr>
          <a:lstStyle/>
          <a:p>
            <a:pPr>
              <a:lnSpc>
                <a:spcPct val="100000"/>
              </a:lnSpc>
              <a:spcBef>
                <a:spcPct val="50000"/>
              </a:spcBef>
              <a:buClr>
                <a:srgbClr val="800000"/>
              </a:buClr>
              <a:buSzTx/>
            </a:pPr>
            <a:r>
              <a:rPr lang="en-US" sz="2400" b="0" u="sng" dirty="0">
                <a:solidFill>
                  <a:srgbClr val="000066"/>
                </a:solidFill>
              </a:rPr>
              <a:t>Who Is An Insured</a:t>
            </a:r>
            <a:r>
              <a:rPr lang="en-US" b="0" dirty="0">
                <a:solidFill>
                  <a:srgbClr val="000066"/>
                </a:solidFill>
              </a:rPr>
              <a:t>: The Individual, Corporation, LLC, Partnership , or other entity, </a:t>
            </a:r>
            <a:r>
              <a:rPr lang="en-US" b="0" u="sng" dirty="0">
                <a:solidFill>
                  <a:srgbClr val="000066"/>
                </a:solidFill>
              </a:rPr>
              <a:t>plus</a:t>
            </a:r>
          </a:p>
        </p:txBody>
      </p:sp>
      <p:sp>
        <p:nvSpPr>
          <p:cNvPr id="17414" name="Rectangle 6"/>
          <p:cNvSpPr>
            <a:spLocks noChangeArrowheads="1"/>
          </p:cNvSpPr>
          <p:nvPr/>
        </p:nvSpPr>
        <p:spPr bwMode="auto">
          <a:xfrm>
            <a:off x="914400" y="3048000"/>
            <a:ext cx="7315200" cy="2247411"/>
          </a:xfrm>
          <a:prstGeom prst="rect">
            <a:avLst/>
          </a:prstGeom>
          <a:noFill/>
          <a:ln w="9525">
            <a:noFill/>
            <a:miter lim="800000"/>
            <a:headEnd/>
            <a:tailEnd/>
          </a:ln>
          <a:effectLst/>
        </p:spPr>
        <p:txBody>
          <a:bodyPr lIns="92075" tIns="46038" rIns="92075" bIns="46038">
            <a:spAutoFit/>
          </a:bodyPr>
          <a:lstStyle/>
          <a:p>
            <a:pPr algn="l">
              <a:lnSpc>
                <a:spcPct val="100000"/>
              </a:lnSpc>
              <a:spcBef>
                <a:spcPct val="50000"/>
              </a:spcBef>
              <a:buClr>
                <a:srgbClr val="800000"/>
              </a:buClr>
              <a:buSzPct val="75000"/>
            </a:pPr>
            <a:r>
              <a:rPr lang="en-US" b="0" dirty="0">
                <a:solidFill>
                  <a:srgbClr val="000066"/>
                </a:solidFill>
              </a:rPr>
              <a:t>Any current or former Partner, Employee, Agent Salesperson, Independent Contractors, Predecessor Firm  or Successor in Business of the Named Insured, Franchises, Spouses, Domestic Partners, etc</a:t>
            </a:r>
            <a:r>
              <a:rPr lang="en-US" b="0" i="1" dirty="0">
                <a:solidFill>
                  <a:srgbClr val="000066"/>
                </a:solidFill>
              </a:rPr>
              <a:t>…….</a:t>
            </a:r>
            <a:r>
              <a:rPr lang="en-US" b="0" i="1" dirty="0"/>
              <a:t>Maybe……</a:t>
            </a:r>
          </a:p>
          <a:p>
            <a:pPr algn="l">
              <a:lnSpc>
                <a:spcPct val="100000"/>
              </a:lnSpc>
              <a:spcBef>
                <a:spcPct val="50000"/>
              </a:spcBef>
              <a:buClr>
                <a:srgbClr val="800000"/>
              </a:buClr>
              <a:buSzPct val="75000"/>
            </a:pPr>
            <a:endParaRPr lang="en-US" b="0" dirty="0"/>
          </a:p>
          <a:p>
            <a:pPr algn="l">
              <a:lnSpc>
                <a:spcPct val="100000"/>
              </a:lnSpc>
              <a:spcBef>
                <a:spcPct val="50000"/>
              </a:spcBef>
              <a:buClr>
                <a:srgbClr val="800000"/>
              </a:buClr>
              <a:buSzPct val="75000"/>
            </a:pPr>
            <a:endParaRPr lang="en-US" b="0" dirty="0"/>
          </a:p>
        </p:txBody>
      </p:sp>
      <p:sp>
        <p:nvSpPr>
          <p:cNvPr id="17416" name="Rectangle 8"/>
          <p:cNvSpPr>
            <a:spLocks noChangeArrowheads="1"/>
          </p:cNvSpPr>
          <p:nvPr/>
        </p:nvSpPr>
        <p:spPr bwMode="auto">
          <a:xfrm>
            <a:off x="1066800" y="4563916"/>
            <a:ext cx="6553200" cy="831639"/>
          </a:xfrm>
          <a:prstGeom prst="rect">
            <a:avLst/>
          </a:prstGeom>
          <a:noFill/>
          <a:ln w="9525">
            <a:noFill/>
            <a:miter lim="800000"/>
            <a:headEnd/>
            <a:tailEnd/>
          </a:ln>
          <a:effectLst/>
        </p:spPr>
        <p:txBody>
          <a:bodyPr wrap="square" lIns="92075" tIns="46038" rIns="92075" bIns="46038">
            <a:spAutoFit/>
          </a:bodyPr>
          <a:lstStyle/>
          <a:p>
            <a:pPr>
              <a:lnSpc>
                <a:spcPct val="100000"/>
              </a:lnSpc>
              <a:spcBef>
                <a:spcPct val="50000"/>
              </a:spcBef>
              <a:buClrTx/>
              <a:buSzTx/>
              <a:buFontTx/>
              <a:buNone/>
            </a:pPr>
            <a:r>
              <a:rPr lang="en-US" sz="2400" i="1" dirty="0">
                <a:solidFill>
                  <a:srgbClr val="000066"/>
                </a:solidFill>
                <a:latin typeface="Times New Roman" pitchFamily="18" charset="0"/>
              </a:rPr>
              <a:t>While on acting behalf of the named insured and within the scope of their duties.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600"/>
                                  </p:stCondLst>
                                  <p:childTnLst>
                                    <p:set>
                                      <p:cBhvr>
                                        <p:cTn id="6" dur="1" fill="hold">
                                          <p:stCondLst>
                                            <p:cond delay="499"/>
                                          </p:stCondLst>
                                        </p:cTn>
                                        <p:tgtEl>
                                          <p:spTgt spid="17412"/>
                                        </p:tgtEl>
                                        <p:attrNameLst>
                                          <p:attrName>style.visibility</p:attrName>
                                        </p:attrNameLst>
                                      </p:cBhvr>
                                      <p:to>
                                        <p:strVal val="visible"/>
                                      </p:to>
                                    </p:set>
                                  </p:childTnLst>
                                </p:cTn>
                              </p:par>
                            </p:childTnLst>
                          </p:cTn>
                        </p:par>
                        <p:par>
                          <p:cTn id="7" fill="hold">
                            <p:stCondLst>
                              <p:cond delay="1100"/>
                            </p:stCondLst>
                            <p:childTnLst>
                              <p:par>
                                <p:cTn id="8" presetID="1" presetClass="entr" presetSubtype="0" fill="hold" grpId="0" nodeType="afterEffect">
                                  <p:stCondLst>
                                    <p:cond delay="3000"/>
                                  </p:stCondLst>
                                  <p:childTnLst>
                                    <p:set>
                                      <p:cBhvr>
                                        <p:cTn id="9" dur="1" fill="hold">
                                          <p:stCondLst>
                                            <p:cond delay="499"/>
                                          </p:stCondLst>
                                        </p:cTn>
                                        <p:tgtEl>
                                          <p:spTgt spid="17414"/>
                                        </p:tgtEl>
                                        <p:attrNameLst>
                                          <p:attrName>style.visibility</p:attrName>
                                        </p:attrNameLst>
                                      </p:cBhvr>
                                      <p:to>
                                        <p:strVal val="visible"/>
                                      </p:to>
                                    </p:set>
                                  </p:childTnLst>
                                </p:cTn>
                              </p:par>
                            </p:childTnLst>
                          </p:cTn>
                        </p:par>
                        <p:par>
                          <p:cTn id="10" fill="hold">
                            <p:stCondLst>
                              <p:cond delay="4600"/>
                            </p:stCondLst>
                            <p:childTnLst>
                              <p:par>
                                <p:cTn id="11" presetID="23" presetClass="entr" presetSubtype="16" fill="hold" grpId="0" nodeType="afterEffect">
                                  <p:stCondLst>
                                    <p:cond delay="2000"/>
                                  </p:stCondLst>
                                  <p:childTnLst>
                                    <p:set>
                                      <p:cBhvr>
                                        <p:cTn id="12" dur="1" fill="hold">
                                          <p:stCondLst>
                                            <p:cond delay="0"/>
                                          </p:stCondLst>
                                        </p:cTn>
                                        <p:tgtEl>
                                          <p:spTgt spid="17416"/>
                                        </p:tgtEl>
                                        <p:attrNameLst>
                                          <p:attrName>style.visibility</p:attrName>
                                        </p:attrNameLst>
                                      </p:cBhvr>
                                      <p:to>
                                        <p:strVal val="visible"/>
                                      </p:to>
                                    </p:set>
                                    <p:anim calcmode="lin" valueType="num">
                                      <p:cBhvr>
                                        <p:cTn id="13" dur="500" fill="hold"/>
                                        <p:tgtEl>
                                          <p:spTgt spid="17416"/>
                                        </p:tgtEl>
                                        <p:attrNameLst>
                                          <p:attrName>ppt_w</p:attrName>
                                        </p:attrNameLst>
                                      </p:cBhvr>
                                      <p:tavLst>
                                        <p:tav tm="0">
                                          <p:val>
                                            <p:fltVal val="0"/>
                                          </p:val>
                                        </p:tav>
                                        <p:tav tm="100000">
                                          <p:val>
                                            <p:strVal val="#ppt_w"/>
                                          </p:val>
                                        </p:tav>
                                      </p:tavLst>
                                    </p:anim>
                                    <p:anim calcmode="lin" valueType="num">
                                      <p:cBhvr>
                                        <p:cTn id="14" dur="500" fill="hold"/>
                                        <p:tgtEl>
                                          <p:spTgt spid="1741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nodePh="1">
                                  <p:stCondLst>
                                    <p:cond delay="0"/>
                                  </p:stCondLst>
                                  <p:endCondLst>
                                    <p:cond evt="begin" delay="0">
                                      <p:tn val="17"/>
                                    </p:cond>
                                  </p:endCondLst>
                                  <p:childTnLst>
                                    <p:set>
                                      <p:cBhvr>
                                        <p:cTn id="18" dur="1" fill="hold">
                                          <p:stCondLst>
                                            <p:cond delay="0"/>
                                          </p:stCondLst>
                                        </p:cTn>
                                        <p:tgtEl>
                                          <p:spTgt spid="17411"/>
                                        </p:tgtEl>
                                        <p:attrNameLst>
                                          <p:attrName>style.visibility</p:attrName>
                                        </p:attrNameLst>
                                      </p:cBhvr>
                                      <p:to>
                                        <p:strVal val="visible"/>
                                      </p:to>
                                    </p:set>
                                    <p:anim calcmode="lin" valueType="num">
                                      <p:cBhvr additive="base">
                                        <p:cTn id="19" dur="500" fill="hold"/>
                                        <p:tgtEl>
                                          <p:spTgt spid="17411"/>
                                        </p:tgtEl>
                                        <p:attrNameLst>
                                          <p:attrName>ppt_x</p:attrName>
                                        </p:attrNameLst>
                                      </p:cBhvr>
                                      <p:tavLst>
                                        <p:tav tm="0">
                                          <p:val>
                                            <p:strVal val="0-#ppt_w/2"/>
                                          </p:val>
                                        </p:tav>
                                        <p:tav tm="100000">
                                          <p:val>
                                            <p:strVal val="#ppt_x"/>
                                          </p:val>
                                        </p:tav>
                                      </p:tavLst>
                                    </p:anim>
                                    <p:anim calcmode="lin" valueType="num">
                                      <p:cBhvr additive="base">
                                        <p:cTn id="20"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P spid="17412" grpId="0" autoUpdateAnimBg="0"/>
      <p:bldP spid="17414" grpId="0" autoUpdateAnimBg="0"/>
      <p:bldP spid="1741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762000"/>
            <a:ext cx="5105400" cy="685800"/>
          </a:xfrm>
          <a:noFill/>
          <a:ln/>
        </p:spPr>
        <p:txBody>
          <a:bodyPr lIns="92075" tIns="46038" rIns="92075" bIns="46038" anchor="ctr"/>
          <a:lstStyle/>
          <a:p>
            <a:pPr algn="ctr"/>
            <a:r>
              <a:rPr lang="en-US" sz="2800" b="1" dirty="0">
                <a:solidFill>
                  <a:schemeClr val="bg2"/>
                </a:solidFill>
              </a:rPr>
              <a:t>Claims vs. Supplemental Payments</a:t>
            </a:r>
          </a:p>
        </p:txBody>
      </p:sp>
      <p:sp>
        <p:nvSpPr>
          <p:cNvPr id="19459" name="Rectangle 3"/>
          <p:cNvSpPr>
            <a:spLocks noChangeArrowheads="1"/>
          </p:cNvSpPr>
          <p:nvPr/>
        </p:nvSpPr>
        <p:spPr bwMode="auto">
          <a:xfrm>
            <a:off x="1066800" y="1905000"/>
            <a:ext cx="8077200" cy="1324081"/>
          </a:xfrm>
          <a:prstGeom prst="rect">
            <a:avLst/>
          </a:prstGeom>
          <a:noFill/>
          <a:ln w="9525">
            <a:noFill/>
            <a:miter lim="800000"/>
            <a:headEnd/>
            <a:tailEnd/>
          </a:ln>
          <a:effectLst/>
        </p:spPr>
        <p:txBody>
          <a:bodyPr wrap="square" lIns="92075" tIns="46038" rIns="92075" bIns="46038">
            <a:spAutoFit/>
          </a:bodyPr>
          <a:lstStyle/>
          <a:p>
            <a:pPr algn="l">
              <a:lnSpc>
                <a:spcPct val="100000"/>
              </a:lnSpc>
              <a:buClr>
                <a:schemeClr val="tx2"/>
              </a:buClr>
              <a:buSzPct val="80000"/>
            </a:pPr>
            <a:r>
              <a:rPr lang="en-US" b="0" dirty="0">
                <a:solidFill>
                  <a:srgbClr val="000066"/>
                </a:solidFill>
              </a:rPr>
              <a:t>A “Claim” is a written demand for money, typically preceded by a subpoena or a request for an arbitration hearing. A Claim is made on an allegation of an error or omission by the agent, including Fair Housing, Open House incidents, Lock Box, Mold &amp; Fungi</a:t>
            </a:r>
          </a:p>
        </p:txBody>
      </p:sp>
      <p:sp>
        <p:nvSpPr>
          <p:cNvPr id="19461" name="Rectangle 5"/>
          <p:cNvSpPr>
            <a:spLocks noChangeArrowheads="1"/>
          </p:cNvSpPr>
          <p:nvPr/>
        </p:nvSpPr>
        <p:spPr bwMode="auto">
          <a:xfrm>
            <a:off x="1219200" y="4114800"/>
            <a:ext cx="7315200" cy="400752"/>
          </a:xfrm>
          <a:prstGeom prst="rect">
            <a:avLst/>
          </a:prstGeom>
          <a:noFill/>
          <a:ln w="9525">
            <a:noFill/>
            <a:miter lim="800000"/>
            <a:headEnd/>
            <a:tailEnd/>
          </a:ln>
          <a:effectLst/>
        </p:spPr>
        <p:txBody>
          <a:bodyPr lIns="92075" tIns="46038" rIns="92075" bIns="46038">
            <a:spAutoFit/>
          </a:bodyPr>
          <a:lstStyle/>
          <a:p>
            <a:pPr algn="l" eaLnBrk="0" hangingPunct="0">
              <a:lnSpc>
                <a:spcPct val="100000"/>
              </a:lnSpc>
              <a:buClr>
                <a:schemeClr val="tx2"/>
              </a:buClr>
              <a:buSzPct val="80000"/>
            </a:pPr>
            <a:r>
              <a:rPr lang="en-US" dirty="0">
                <a:solidFill>
                  <a:schemeClr val="tx1"/>
                </a:solidFill>
                <a:latin typeface="Times New Roman" pitchFamily="18" charset="0"/>
              </a:rPr>
              <a:t>  </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0-#ppt_w/2"/>
                                          </p:val>
                                        </p:tav>
                                        <p:tav tm="100000">
                                          <p:val>
                                            <p:strVal val="#ppt_x"/>
                                          </p:val>
                                        </p:tav>
                                      </p:tavLst>
                                    </p:anim>
                                    <p:anim calcmode="lin" valueType="num">
                                      <p:cBhvr additive="base">
                                        <p:cTn id="8"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61"/>
                                        </p:tgtEl>
                                        <p:attrNameLst>
                                          <p:attrName>style.visibility</p:attrName>
                                        </p:attrNameLst>
                                      </p:cBhvr>
                                      <p:to>
                                        <p:strVal val="visible"/>
                                      </p:to>
                                    </p:set>
                                    <p:anim calcmode="lin" valueType="num">
                                      <p:cBhvr additive="base">
                                        <p:cTn id="13" dur="500" fill="hold"/>
                                        <p:tgtEl>
                                          <p:spTgt spid="19461"/>
                                        </p:tgtEl>
                                        <p:attrNameLst>
                                          <p:attrName>ppt_x</p:attrName>
                                        </p:attrNameLst>
                                      </p:cBhvr>
                                      <p:tavLst>
                                        <p:tav tm="0">
                                          <p:val>
                                            <p:strVal val="0-#ppt_w/2"/>
                                          </p:val>
                                        </p:tav>
                                        <p:tav tm="100000">
                                          <p:val>
                                            <p:strVal val="#ppt_x"/>
                                          </p:val>
                                        </p:tav>
                                      </p:tavLst>
                                    </p:anim>
                                    <p:anim calcmode="lin" valueType="num">
                                      <p:cBhvr additive="base">
                                        <p:cTn id="14" dur="500" fill="hold"/>
                                        <p:tgtEl>
                                          <p:spTgt spid="194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P spid="1946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150938" y="617538"/>
            <a:ext cx="7307262" cy="830262"/>
          </a:xfrm>
        </p:spPr>
        <p:txBody>
          <a:bodyPr/>
          <a:lstStyle/>
          <a:p>
            <a:pPr algn="ctr"/>
            <a:r>
              <a:rPr lang="en-US" sz="2800" b="1" dirty="0">
                <a:solidFill>
                  <a:schemeClr val="bg2"/>
                </a:solidFill>
              </a:rPr>
              <a:t>Understanding your Errors </a:t>
            </a:r>
            <a:r>
              <a:rPr lang="en-US" sz="2400" b="1" dirty="0">
                <a:solidFill>
                  <a:schemeClr val="bg2"/>
                </a:solidFill>
              </a:rPr>
              <a:t>&amp;</a:t>
            </a:r>
            <a:r>
              <a:rPr lang="en-US" sz="2800" b="1" dirty="0">
                <a:solidFill>
                  <a:schemeClr val="bg2"/>
                </a:solidFill>
              </a:rPr>
              <a:t> Omissions  Insurance</a:t>
            </a:r>
          </a:p>
        </p:txBody>
      </p:sp>
      <p:sp>
        <p:nvSpPr>
          <p:cNvPr id="51203" name="Rectangle 3"/>
          <p:cNvSpPr>
            <a:spLocks noChangeArrowheads="1"/>
          </p:cNvSpPr>
          <p:nvPr/>
        </p:nvSpPr>
        <p:spPr bwMode="auto">
          <a:xfrm>
            <a:off x="1066800" y="2286000"/>
            <a:ext cx="8077200" cy="2709076"/>
          </a:xfrm>
          <a:prstGeom prst="rect">
            <a:avLst/>
          </a:prstGeom>
          <a:noFill/>
          <a:ln w="9525">
            <a:noFill/>
            <a:miter lim="800000"/>
            <a:headEnd/>
            <a:tailEnd/>
          </a:ln>
          <a:effectLst/>
        </p:spPr>
        <p:txBody>
          <a:bodyPr wrap="square" lIns="92075" tIns="46038" rIns="92075" bIns="46038">
            <a:spAutoFit/>
          </a:bodyPr>
          <a:lstStyle/>
          <a:p>
            <a:pPr algn="l">
              <a:lnSpc>
                <a:spcPct val="100000"/>
              </a:lnSpc>
              <a:spcBef>
                <a:spcPct val="50000"/>
              </a:spcBef>
              <a:buClrTx/>
              <a:buSzTx/>
              <a:buFontTx/>
              <a:buNone/>
            </a:pPr>
            <a:r>
              <a:rPr lang="en-US" dirty="0">
                <a:solidFill>
                  <a:srgbClr val="000066"/>
                </a:solidFill>
              </a:rPr>
              <a:t>Claims Made Policy </a:t>
            </a:r>
            <a:r>
              <a:rPr lang="en-US" b="0" dirty="0">
                <a:solidFill>
                  <a:srgbClr val="000066"/>
                </a:solidFill>
              </a:rPr>
              <a:t>– The policy reacts to when the claim is made, not when the incident occurred</a:t>
            </a:r>
          </a:p>
          <a:p>
            <a:pPr algn="l">
              <a:lnSpc>
                <a:spcPct val="100000"/>
              </a:lnSpc>
              <a:spcBef>
                <a:spcPct val="50000"/>
              </a:spcBef>
              <a:buClrTx/>
              <a:buSzTx/>
              <a:buFontTx/>
              <a:buNone/>
            </a:pPr>
            <a:r>
              <a:rPr lang="en-US" dirty="0">
                <a:solidFill>
                  <a:srgbClr val="000066"/>
                </a:solidFill>
              </a:rPr>
              <a:t>Prior Acts/Retroactive Date of Coverage </a:t>
            </a:r>
            <a:r>
              <a:rPr lang="en-US" b="0" dirty="0">
                <a:solidFill>
                  <a:srgbClr val="000066"/>
                </a:solidFill>
              </a:rPr>
              <a:t>– the date back to which you would be covered for your professional acts. Events prior to this date would not be covered</a:t>
            </a:r>
          </a:p>
          <a:p>
            <a:pPr algn="l">
              <a:lnSpc>
                <a:spcPct val="100000"/>
              </a:lnSpc>
              <a:spcBef>
                <a:spcPct val="50000"/>
              </a:spcBef>
              <a:buClrTx/>
              <a:buSzTx/>
              <a:buFontTx/>
              <a:buNone/>
            </a:pPr>
            <a:endParaRPr lang="en-US" b="0" dirty="0"/>
          </a:p>
          <a:p>
            <a:pPr algn="l">
              <a:lnSpc>
                <a:spcPct val="100000"/>
              </a:lnSpc>
              <a:spcBef>
                <a:spcPct val="50000"/>
              </a:spcBef>
              <a:buClrTx/>
              <a:buSzTx/>
              <a:buFontTx/>
              <a:buNone/>
            </a:pPr>
            <a:r>
              <a:rPr lang="en-US" b="0" dirty="0"/>
              <a:t> </a:t>
            </a:r>
            <a:endParaRPr lang="en-US" b="0" i="1" dirty="0"/>
          </a:p>
        </p:txBody>
      </p:sp>
      <p:sp>
        <p:nvSpPr>
          <p:cNvPr id="51206" name="Text Box 6"/>
          <p:cNvSpPr txBox="1">
            <a:spLocks noChangeArrowheads="1"/>
          </p:cNvSpPr>
          <p:nvPr/>
        </p:nvSpPr>
        <p:spPr bwMode="auto">
          <a:xfrm>
            <a:off x="1066800" y="4038599"/>
            <a:ext cx="7239000" cy="769441"/>
          </a:xfrm>
          <a:prstGeom prst="rect">
            <a:avLst/>
          </a:prstGeom>
          <a:noFill/>
          <a:ln w="12700">
            <a:noFill/>
            <a:miter lim="800000"/>
            <a:headEnd type="none" w="sm" len="sm"/>
            <a:tailEnd type="none" w="sm" len="sm"/>
          </a:ln>
          <a:effectLst/>
        </p:spPr>
        <p:txBody>
          <a:bodyPr wrap="square">
            <a:spAutoFit/>
          </a:bodyPr>
          <a:lstStyle/>
          <a:p>
            <a:pPr algn="l">
              <a:lnSpc>
                <a:spcPct val="100000"/>
              </a:lnSpc>
              <a:spcBef>
                <a:spcPct val="50000"/>
              </a:spcBef>
              <a:buClrTx/>
              <a:buSzTx/>
              <a:buFontTx/>
              <a:buNone/>
            </a:pPr>
            <a:r>
              <a:rPr lang="en-US" b="0" dirty="0">
                <a:solidFill>
                  <a:srgbClr val="000066"/>
                </a:solidFill>
              </a:rPr>
              <a:t>Your prior acts date </a:t>
            </a:r>
            <a:r>
              <a:rPr lang="en-US" b="0" u="sng" dirty="0">
                <a:solidFill>
                  <a:srgbClr val="000066"/>
                </a:solidFill>
              </a:rPr>
              <a:t>should not change </a:t>
            </a:r>
            <a:r>
              <a:rPr lang="en-US" b="0" dirty="0">
                <a:solidFill>
                  <a:srgbClr val="000066"/>
                </a:solidFill>
              </a:rPr>
              <a:t>when you renew your insurance policy or change  insurance companies</a:t>
            </a:r>
            <a:r>
              <a:rPr lang="en-US" sz="2400" dirty="0">
                <a:solidFill>
                  <a:srgbClr val="000066"/>
                </a:solidFill>
                <a:latin typeface="Times New Roman" pitchFamily="18" charset="0"/>
              </a:rPr>
              <a:t>.</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6019799"/>
            <a:ext cx="2247900" cy="660731"/>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6172200"/>
            <a:ext cx="2743200" cy="5083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0-#ppt_w/2"/>
                                          </p:val>
                                        </p:tav>
                                        <p:tav tm="100000">
                                          <p:val>
                                            <p:strVal val="#ppt_x"/>
                                          </p:val>
                                        </p:tav>
                                      </p:tavLst>
                                    </p:anim>
                                    <p:anim calcmode="lin" valueType="num">
                                      <p:cBhvr additive="base">
                                        <p:cTn id="8" dur="500" fill="hold"/>
                                        <p:tgtEl>
                                          <p:spTgt spid="51202"/>
                                        </p:tgtEl>
                                        <p:attrNameLst>
                                          <p:attrName>ppt_y</p:attrName>
                                        </p:attrNameLst>
                                      </p:cBhvr>
                                      <p:tavLst>
                                        <p:tav tm="0">
                                          <p:val>
                                            <p:strVal val="#ppt_y"/>
                                          </p:val>
                                        </p:tav>
                                        <p:tav tm="100000">
                                          <p:val>
                                            <p:strVal val="#ppt_y"/>
                                          </p:val>
                                        </p:tav>
                                      </p:tavLst>
                                    </p:anim>
                                  </p:childTnLst>
                                </p:cTn>
                              </p:par>
                            </p:childTnLst>
                          </p:cTn>
                        </p:par>
                        <p:par>
                          <p:cTn id="9" fill="hold">
                            <p:stCondLst>
                              <p:cond delay="3500"/>
                            </p:stCondLst>
                            <p:childTnLst>
                              <p:par>
                                <p:cTn id="10" presetID="1" presetClass="entr" presetSubtype="0" fill="hold" grpId="0" nodeType="afterEffect">
                                  <p:stCondLst>
                                    <p:cond delay="2000"/>
                                  </p:stCondLst>
                                  <p:childTnLst>
                                    <p:set>
                                      <p:cBhvr>
                                        <p:cTn id="11" dur="1" fill="hold">
                                          <p:stCondLst>
                                            <p:cond delay="499"/>
                                          </p:stCondLst>
                                        </p:cTn>
                                        <p:tgtEl>
                                          <p:spTgt spid="51203"/>
                                        </p:tgtEl>
                                        <p:attrNameLst>
                                          <p:attrName>style.visibility</p:attrName>
                                        </p:attrNameLst>
                                      </p:cBhvr>
                                      <p:to>
                                        <p:strVal val="visible"/>
                                      </p:to>
                                    </p:set>
                                  </p:childTnLst>
                                </p:cTn>
                              </p:par>
                            </p:childTnLst>
                          </p:cTn>
                        </p:par>
                        <p:par>
                          <p:cTn id="12" fill="hold">
                            <p:stCondLst>
                              <p:cond delay="6000"/>
                            </p:stCondLst>
                            <p:childTnLst>
                              <p:par>
                                <p:cTn id="13" presetID="2" presetClass="entr" presetSubtype="8" fill="hold" grpId="0" nodeType="afterEffect">
                                  <p:stCondLst>
                                    <p:cond delay="3000"/>
                                  </p:stCondLst>
                                  <p:childTnLst>
                                    <p:set>
                                      <p:cBhvr>
                                        <p:cTn id="14" dur="1" fill="hold">
                                          <p:stCondLst>
                                            <p:cond delay="0"/>
                                          </p:stCondLst>
                                        </p:cTn>
                                        <p:tgtEl>
                                          <p:spTgt spid="51206"/>
                                        </p:tgtEl>
                                        <p:attrNameLst>
                                          <p:attrName>style.visibility</p:attrName>
                                        </p:attrNameLst>
                                      </p:cBhvr>
                                      <p:to>
                                        <p:strVal val="visible"/>
                                      </p:to>
                                    </p:set>
                                    <p:anim calcmode="lin" valueType="num">
                                      <p:cBhvr additive="base">
                                        <p:cTn id="15" dur="500" fill="hold"/>
                                        <p:tgtEl>
                                          <p:spTgt spid="51206"/>
                                        </p:tgtEl>
                                        <p:attrNameLst>
                                          <p:attrName>ppt_x</p:attrName>
                                        </p:attrNameLst>
                                      </p:cBhvr>
                                      <p:tavLst>
                                        <p:tav tm="0">
                                          <p:val>
                                            <p:strVal val="0-#ppt_w/2"/>
                                          </p:val>
                                        </p:tav>
                                        <p:tav tm="100000">
                                          <p:val>
                                            <p:strVal val="#ppt_x"/>
                                          </p:val>
                                        </p:tav>
                                      </p:tavLst>
                                    </p:anim>
                                    <p:anim calcmode="lin" valueType="num">
                                      <p:cBhvr additive="base">
                                        <p:cTn id="16" dur="500" fill="hold"/>
                                        <p:tgtEl>
                                          <p:spTgt spid="512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autoUpdateAnimBg="0"/>
      <p:bldP spid="51206" grpId="0" autoUpdateAnimBg="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0"/>
          </a:spcBef>
          <a:spcAft>
            <a:spcPct val="0"/>
          </a:spcAft>
          <a:buClr>
            <a:schemeClr val="folHlink"/>
          </a:buClr>
          <a:buSzPct val="85000"/>
          <a:buFont typeface="Wingdings" pitchFamily="2" charset="2"/>
          <a:buNone/>
          <a:tabLst/>
          <a:defRPr kumimoji="0" lang="en-US" sz="2000" b="1" i="0" u="none" strike="noStrike" cap="none" normalizeH="0" baseline="0" smtClean="0">
            <a:ln>
              <a:noFill/>
            </a:ln>
            <a:solidFill>
              <a:srgbClr val="800000"/>
            </a:solidFill>
            <a:effectLst/>
            <a:latin typeface="Tahoma" pitchFamily="34" charset="0"/>
          </a:defRPr>
        </a:defPPr>
      </a:lstStyle>
    </a:spDef>
    <a:lnDef>
      <a:spPr bwMode="auto">
        <a:xfrm>
          <a:off x="0" y="0"/>
          <a:ext cx="1" cy="1"/>
        </a:xfrm>
        <a:custGeom>
          <a:avLst/>
          <a:gdLst/>
          <a:ahLst/>
          <a:cxnLst/>
          <a:rect l="0" t="0" r="0" b="0"/>
          <a:pathLst/>
        </a:custGeom>
        <a:solidFill>
          <a:srgbClr val="FFFF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0"/>
          </a:spcBef>
          <a:spcAft>
            <a:spcPct val="0"/>
          </a:spcAft>
          <a:buClr>
            <a:schemeClr val="folHlink"/>
          </a:buClr>
          <a:buSzPct val="85000"/>
          <a:buFont typeface="Wingdings" pitchFamily="2" charset="2"/>
          <a:buNone/>
          <a:tabLst/>
          <a:defRPr kumimoji="0" lang="en-US" sz="2000" b="1" i="0" u="none" strike="noStrike" cap="none" normalizeH="0" baseline="0" smtClean="0">
            <a:ln>
              <a:noFill/>
            </a:ln>
            <a:solidFill>
              <a:srgbClr val="800000"/>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2451</TotalTime>
  <Words>1311</Words>
  <Application>Microsoft Office PowerPoint</Application>
  <PresentationFormat>On-screen Show (4:3)</PresentationFormat>
  <Paragraphs>177</Paragraphs>
  <Slides>24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Tahoma</vt:lpstr>
      <vt:lpstr>Times New Roman</vt:lpstr>
      <vt:lpstr>Wingdings</vt:lpstr>
      <vt:lpstr>Blends</vt:lpstr>
      <vt:lpstr>PowerPoint Presentation</vt:lpstr>
      <vt:lpstr>Course Objectives</vt:lpstr>
      <vt:lpstr>The Real Estate Professional</vt:lpstr>
      <vt:lpstr>PowerPoint Presentation</vt:lpstr>
      <vt:lpstr>Professional Services Often Covered in Errors &amp; Omissions Insurance for  Real Estate Agents &amp; Brokers </vt:lpstr>
      <vt:lpstr>What is Covered ?</vt:lpstr>
      <vt:lpstr>Most E&amp;O Policies Offer Broad Policy Features </vt:lpstr>
      <vt:lpstr>Claims vs. Supplemental Payments</vt:lpstr>
      <vt:lpstr>Understanding your Errors &amp; Omissions  Insurance</vt:lpstr>
      <vt:lpstr>Understanding your Errors &amp; Omissions  Insurance</vt:lpstr>
      <vt:lpstr>Understanding your Errors &amp; Omissions  Insurance</vt:lpstr>
      <vt:lpstr>Claims  </vt:lpstr>
      <vt:lpstr> Notice of Claim</vt:lpstr>
      <vt:lpstr>What Policy Covers What Claim</vt:lpstr>
      <vt:lpstr>Recent Claims Trends – What Went Wrong?</vt:lpstr>
      <vt:lpstr>Recent Claims Trends – What Went Wrong? (cont’d)</vt:lpstr>
      <vt:lpstr>Ten Tips for Avoiding E&amp;O and Licensing Claims and Complaints</vt:lpstr>
      <vt:lpstr>Ten Tips for Avoiding E&amp;O and Licensing Claims and Complaints</vt:lpstr>
      <vt:lpstr>Ten Tips for Avoiding E&amp;O and Licensing Claims and Complaints</vt:lpstr>
      <vt:lpstr>Ten Tips for Avoiding E&amp;O and Licensing Claims and Complaints</vt:lpstr>
      <vt:lpstr>Questions &amp; Answers</vt:lpstr>
      <vt:lpstr>About the Presenters </vt:lpstr>
      <vt:lpstr>About the Presenters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Joe F</dc:creator>
  <cp:lastModifiedBy>John Torvi</cp:lastModifiedBy>
  <cp:revision>218</cp:revision>
  <cp:lastPrinted>2015-12-14T22:36:31Z</cp:lastPrinted>
  <dcterms:modified xsi:type="dcterms:W3CDTF">2016-11-30T17:54:27Z</dcterms:modified>
</cp:coreProperties>
</file>